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60" r:id="rId2"/>
    <p:sldId id="283" r:id="rId3"/>
    <p:sldId id="287" r:id="rId4"/>
    <p:sldId id="290" r:id="rId5"/>
    <p:sldId id="288" r:id="rId6"/>
    <p:sldId id="318" r:id="rId7"/>
    <p:sldId id="292" r:id="rId8"/>
    <p:sldId id="293" r:id="rId9"/>
    <p:sldId id="296" r:id="rId10"/>
    <p:sldId id="262" r:id="rId11"/>
    <p:sldId id="356" r:id="rId12"/>
    <p:sldId id="357" r:id="rId13"/>
    <p:sldId id="297" r:id="rId14"/>
    <p:sldId id="298" r:id="rId15"/>
    <p:sldId id="299" r:id="rId16"/>
    <p:sldId id="319" r:id="rId17"/>
    <p:sldId id="320" r:id="rId18"/>
    <p:sldId id="325" r:id="rId19"/>
    <p:sldId id="352" r:id="rId20"/>
    <p:sldId id="326" r:id="rId21"/>
    <p:sldId id="327" r:id="rId22"/>
    <p:sldId id="350" r:id="rId23"/>
    <p:sldId id="323" r:id="rId24"/>
    <p:sldId id="353" r:id="rId25"/>
    <p:sldId id="355" r:id="rId26"/>
    <p:sldId id="354" r:id="rId27"/>
    <p:sldId id="300" r:id="rId28"/>
    <p:sldId id="295" r:id="rId29"/>
    <p:sldId id="279" r:id="rId30"/>
    <p:sldId id="315" r:id="rId31"/>
    <p:sldId id="307" r:id="rId32"/>
    <p:sldId id="302" r:id="rId33"/>
    <p:sldId id="321" r:id="rId34"/>
    <p:sldId id="311" r:id="rId35"/>
    <p:sldId id="312" r:id="rId36"/>
    <p:sldId id="314" r:id="rId37"/>
    <p:sldId id="291" r:id="rId38"/>
    <p:sldId id="281" r:id="rId39"/>
    <p:sldId id="282" r:id="rId40"/>
    <p:sldId id="264" r:id="rId41"/>
    <p:sldId id="289" r:id="rId42"/>
    <p:sldId id="284" r:id="rId43"/>
    <p:sldId id="316" r:id="rId44"/>
    <p:sldId id="317" r:id="rId45"/>
    <p:sldId id="285" r:id="rId46"/>
    <p:sldId id="322" r:id="rId47"/>
    <p:sldId id="309" r:id="rId48"/>
    <p:sldId id="310" r:id="rId49"/>
    <p:sldId id="358" r:id="rId50"/>
    <p:sldId id="274" r:id="rId51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9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967734-8E5A-4E01-8536-663088D8E650}" v="60" dt="2026-01-22T17:22:24.2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5"/>
    <p:restoredTop sz="92284"/>
  </p:normalViewPr>
  <p:slideViewPr>
    <p:cSldViewPr snapToGrid="0" snapToObjects="1">
      <p:cViewPr varScale="1">
        <p:scale>
          <a:sx n="98" d="100"/>
          <a:sy n="98" d="100"/>
        </p:scale>
        <p:origin x="12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Kamener" userId="09b967b1-8837-4e81-9853-bdb3cf51dec7" providerId="ADAL" clId="{8BAD8594-8BAF-44D3-BBEB-4E5DC9C06FF3}"/>
    <pc:docChg chg="undo redo custSel addSld delSld modSld sldOrd">
      <pc:chgData name="Gabriel Kamener" userId="09b967b1-8837-4e81-9853-bdb3cf51dec7" providerId="ADAL" clId="{8BAD8594-8BAF-44D3-BBEB-4E5DC9C06FF3}" dt="2026-01-22T17:22:56.292" v="2815" actId="6549"/>
      <pc:docMkLst>
        <pc:docMk/>
      </pc:docMkLst>
      <pc:sldChg chg="addSp delSp modSp mod">
        <pc:chgData name="Gabriel Kamener" userId="09b967b1-8837-4e81-9853-bdb3cf51dec7" providerId="ADAL" clId="{8BAD8594-8BAF-44D3-BBEB-4E5DC9C06FF3}" dt="2026-01-22T17:17:26.835" v="2807" actId="20577"/>
        <pc:sldMkLst>
          <pc:docMk/>
          <pc:sldMk cId="505992789" sldId="260"/>
        </pc:sldMkLst>
        <pc:spChg chg="add mod">
          <ac:chgData name="Gabriel Kamener" userId="09b967b1-8837-4e81-9853-bdb3cf51dec7" providerId="ADAL" clId="{8BAD8594-8BAF-44D3-BBEB-4E5DC9C06FF3}" dt="2026-01-22T17:16:30.633" v="2765" actId="14100"/>
          <ac:spMkLst>
            <pc:docMk/>
            <pc:sldMk cId="505992789" sldId="260"/>
            <ac:spMk id="2" creationId="{34B198AE-871A-8830-39FF-1AC834FF583E}"/>
          </ac:spMkLst>
        </pc:spChg>
        <pc:spChg chg="mod">
          <ac:chgData name="Gabriel Kamener" userId="09b967b1-8837-4e81-9853-bdb3cf51dec7" providerId="ADAL" clId="{8BAD8594-8BAF-44D3-BBEB-4E5DC9C06FF3}" dt="2026-01-22T17:17:26.835" v="2807" actId="20577"/>
          <ac:spMkLst>
            <pc:docMk/>
            <pc:sldMk cId="505992789" sldId="260"/>
            <ac:spMk id="3" creationId="{FF54E1A8-57A1-E7F6-1274-7D49AAB2041E}"/>
          </ac:spMkLst>
        </pc:spChg>
        <pc:spChg chg="add mod">
          <ac:chgData name="Gabriel Kamener" userId="09b967b1-8837-4e81-9853-bdb3cf51dec7" providerId="ADAL" clId="{8BAD8594-8BAF-44D3-BBEB-4E5DC9C06FF3}" dt="2026-01-22T17:16:58.002" v="2802" actId="20577"/>
          <ac:spMkLst>
            <pc:docMk/>
            <pc:sldMk cId="505992789" sldId="260"/>
            <ac:spMk id="4" creationId="{9590ABC7-5FFB-8845-7C87-CCDBF4B900EC}"/>
          </ac:spMkLst>
        </pc:spChg>
        <pc:spChg chg="add del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5" creationId="{26B57F0B-9D87-5C49-A185-A7E68F715B89}"/>
          </ac:spMkLst>
        </pc:spChg>
        <pc:spChg chg="add del mod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6" creationId="{D0759339-04EA-A143-9F65-C438E0A39702}"/>
          </ac:spMkLst>
        </pc:spChg>
        <pc:spChg chg="add del mod">
          <ac:chgData name="Gabriel Kamener" userId="09b967b1-8837-4e81-9853-bdb3cf51dec7" providerId="ADAL" clId="{8BAD8594-8BAF-44D3-BBEB-4E5DC9C06FF3}" dt="2026-01-22T17:16:01.673" v="2738" actId="478"/>
          <ac:spMkLst>
            <pc:docMk/>
            <pc:sldMk cId="505992789" sldId="260"/>
            <ac:spMk id="15" creationId="{D749800C-71DE-FA47-AF01-0F612016CDE0}"/>
          </ac:spMkLst>
        </pc:spChg>
        <pc:picChg chg="add del">
          <ac:chgData name="Gabriel Kamener" userId="09b967b1-8837-4e81-9853-bdb3cf51dec7" providerId="ADAL" clId="{8BAD8594-8BAF-44D3-BBEB-4E5DC9C06FF3}" dt="2026-01-22T17:16:01.673" v="2738" actId="478"/>
          <ac:picMkLst>
            <pc:docMk/>
            <pc:sldMk cId="505992789" sldId="260"/>
            <ac:picMk id="7" creationId="{5000134A-5AD4-364C-9787-76506BA5629A}"/>
          </ac:picMkLst>
        </pc:picChg>
        <pc:picChg chg="add del">
          <ac:chgData name="Gabriel Kamener" userId="09b967b1-8837-4e81-9853-bdb3cf51dec7" providerId="ADAL" clId="{8BAD8594-8BAF-44D3-BBEB-4E5DC9C06FF3}" dt="2026-01-22T17:16:01.673" v="2738" actId="478"/>
          <ac:picMkLst>
            <pc:docMk/>
            <pc:sldMk cId="505992789" sldId="260"/>
            <ac:picMk id="8" creationId="{89A482D0-070C-1643-8165-BBAB83DEF492}"/>
          </ac:picMkLst>
        </pc:picChg>
        <pc:picChg chg="add mod">
          <ac:chgData name="Gabriel Kamener" userId="09b967b1-8837-4e81-9853-bdb3cf51dec7" providerId="ADAL" clId="{8BAD8594-8BAF-44D3-BBEB-4E5DC9C06FF3}" dt="2026-01-22T17:16:53.286" v="2798" actId="1038"/>
          <ac:picMkLst>
            <pc:docMk/>
            <pc:sldMk cId="505992789" sldId="260"/>
            <ac:picMk id="9" creationId="{C1251EFC-D9F0-7CDD-71A5-41A84ECF93CE}"/>
          </ac:picMkLst>
        </pc:picChg>
        <pc:picChg chg="add mod">
          <ac:chgData name="Gabriel Kamener" userId="09b967b1-8837-4e81-9853-bdb3cf51dec7" providerId="ADAL" clId="{8BAD8594-8BAF-44D3-BBEB-4E5DC9C06FF3}" dt="2026-01-22T17:16:48.633" v="2792" actId="1037"/>
          <ac:picMkLst>
            <pc:docMk/>
            <pc:sldMk cId="505992789" sldId="260"/>
            <ac:picMk id="10" creationId="{DE7B9041-E59B-D4B3-9D89-58A2E4367983}"/>
          </ac:picMkLst>
        </pc:picChg>
      </pc:sldChg>
      <pc:sldChg chg="addSp delSp modSp mod modNotesTx">
        <pc:chgData name="Gabriel Kamener" userId="09b967b1-8837-4e81-9853-bdb3cf51dec7" providerId="ADAL" clId="{8BAD8594-8BAF-44D3-BBEB-4E5DC9C06FF3}" dt="2026-01-22T17:22:56.292" v="2815" actId="6549"/>
        <pc:sldMkLst>
          <pc:docMk/>
          <pc:sldMk cId="3850842041" sldId="274"/>
        </pc:sldMkLst>
        <pc:spChg chg="mod">
          <ac:chgData name="Gabriel Kamener" userId="09b967b1-8837-4e81-9853-bdb3cf51dec7" providerId="ADAL" clId="{8BAD8594-8BAF-44D3-BBEB-4E5DC9C06FF3}" dt="2026-01-22T17:09:01.275" v="2653" actId="255"/>
          <ac:spMkLst>
            <pc:docMk/>
            <pc:sldMk cId="3850842041" sldId="274"/>
            <ac:spMk id="3" creationId="{41D993E5-02F0-45D7-5C05-2826F1A12A6E}"/>
          </ac:spMkLst>
        </pc:spChg>
        <pc:spChg chg="add mod">
          <ac:chgData name="Gabriel Kamener" userId="09b967b1-8837-4e81-9853-bdb3cf51dec7" providerId="ADAL" clId="{8BAD8594-8BAF-44D3-BBEB-4E5DC9C06FF3}" dt="2026-01-22T16:24:43.611" v="2532" actId="6549"/>
          <ac:spMkLst>
            <pc:docMk/>
            <pc:sldMk cId="3850842041" sldId="274"/>
            <ac:spMk id="5" creationId="{2C6C5B2F-7583-CA8C-860A-F4FD524F2588}"/>
          </ac:spMkLst>
        </pc:spChg>
        <pc:picChg chg="add mod ord">
          <ac:chgData name="Gabriel Kamener" userId="09b967b1-8837-4e81-9853-bdb3cf51dec7" providerId="ADAL" clId="{8BAD8594-8BAF-44D3-BBEB-4E5DC9C06FF3}" dt="2026-01-22T16:24:31.194" v="2529" actId="1035"/>
          <ac:picMkLst>
            <pc:docMk/>
            <pc:sldMk cId="3850842041" sldId="274"/>
            <ac:picMk id="2" creationId="{621E4F8A-612D-00E0-0A27-190D28D0651D}"/>
          </ac:picMkLst>
        </pc:picChg>
        <pc:picChg chg="del mod">
          <ac:chgData name="Gabriel Kamener" userId="09b967b1-8837-4e81-9853-bdb3cf51dec7" providerId="ADAL" clId="{8BAD8594-8BAF-44D3-BBEB-4E5DC9C06FF3}" dt="2026-01-22T16:23:57.393" v="2506" actId="478"/>
          <ac:picMkLst>
            <pc:docMk/>
            <pc:sldMk cId="3850842041" sldId="274"/>
            <ac:picMk id="4" creationId="{FE71EAEF-1D8C-9B8D-0A35-BDABD55964D0}"/>
          </ac:picMkLst>
        </pc:picChg>
      </pc:sldChg>
      <pc:sldChg chg="modSp mod">
        <pc:chgData name="Gabriel Kamener" userId="09b967b1-8837-4e81-9853-bdb3cf51dec7" providerId="ADAL" clId="{8BAD8594-8BAF-44D3-BBEB-4E5DC9C06FF3}" dt="2026-01-22T17:11:36.709" v="2686" actId="20577"/>
        <pc:sldMkLst>
          <pc:docMk/>
          <pc:sldMk cId="2212276274" sldId="283"/>
        </pc:sldMkLst>
        <pc:spChg chg="mod">
          <ac:chgData name="Gabriel Kamener" userId="09b967b1-8837-4e81-9853-bdb3cf51dec7" providerId="ADAL" clId="{8BAD8594-8BAF-44D3-BBEB-4E5DC9C06FF3}" dt="2026-01-22T17:11:36.709" v="2686" actId="20577"/>
          <ac:spMkLst>
            <pc:docMk/>
            <pc:sldMk cId="2212276274" sldId="283"/>
            <ac:spMk id="8" creationId="{4E7DE530-8391-6D9C-A58F-6F465FA0049F}"/>
          </ac:spMkLst>
        </pc:spChg>
      </pc:sldChg>
      <pc:sldChg chg="modSp mod">
        <pc:chgData name="Gabriel Kamener" userId="09b967b1-8837-4e81-9853-bdb3cf51dec7" providerId="ADAL" clId="{8BAD8594-8BAF-44D3-BBEB-4E5DC9C06FF3}" dt="2026-01-22T14:34:17.642" v="1534" actId="14826"/>
        <pc:sldMkLst>
          <pc:docMk/>
          <pc:sldMk cId="2062797791" sldId="287"/>
        </pc:sldMkLst>
        <pc:picChg chg="mod">
          <ac:chgData name="Gabriel Kamener" userId="09b967b1-8837-4e81-9853-bdb3cf51dec7" providerId="ADAL" clId="{8BAD8594-8BAF-44D3-BBEB-4E5DC9C06FF3}" dt="2026-01-22T14:34:17.642" v="1534" actId="14826"/>
          <ac:picMkLst>
            <pc:docMk/>
            <pc:sldMk cId="2062797791" sldId="287"/>
            <ac:picMk id="5" creationId="{6838E872-BD1D-1412-5300-D5CCD5296CBF}"/>
          </ac:picMkLst>
        </pc:picChg>
      </pc:sldChg>
      <pc:sldChg chg="modSp mod">
        <pc:chgData name="Gabriel Kamener" userId="09b967b1-8837-4e81-9853-bdb3cf51dec7" providerId="ADAL" clId="{8BAD8594-8BAF-44D3-BBEB-4E5DC9C06FF3}" dt="2026-01-22T17:10:41.901" v="2681" actId="207"/>
        <pc:sldMkLst>
          <pc:docMk/>
          <pc:sldMk cId="922294211" sldId="289"/>
        </pc:sldMkLst>
        <pc:spChg chg="mod">
          <ac:chgData name="Gabriel Kamener" userId="09b967b1-8837-4e81-9853-bdb3cf51dec7" providerId="ADAL" clId="{8BAD8594-8BAF-44D3-BBEB-4E5DC9C06FF3}" dt="2026-01-22T17:10:41.901" v="2681" actId="207"/>
          <ac:spMkLst>
            <pc:docMk/>
            <pc:sldMk cId="922294211" sldId="289"/>
            <ac:spMk id="12" creationId="{E2D057FB-ED87-F08A-FDD8-93B3E0B60C37}"/>
          </ac:spMkLst>
        </pc:spChg>
      </pc:sldChg>
      <pc:sldChg chg="modSp mod">
        <pc:chgData name="Gabriel Kamener" userId="09b967b1-8837-4e81-9853-bdb3cf51dec7" providerId="ADAL" clId="{8BAD8594-8BAF-44D3-BBEB-4E5DC9C06FF3}" dt="2026-01-22T14:34:22.865" v="1535" actId="14826"/>
        <pc:sldMkLst>
          <pc:docMk/>
          <pc:sldMk cId="2222892919" sldId="290"/>
        </pc:sldMkLst>
        <pc:picChg chg="mod">
          <ac:chgData name="Gabriel Kamener" userId="09b967b1-8837-4e81-9853-bdb3cf51dec7" providerId="ADAL" clId="{8BAD8594-8BAF-44D3-BBEB-4E5DC9C06FF3}" dt="2026-01-22T14:34:22.865" v="1535" actId="14826"/>
          <ac:picMkLst>
            <pc:docMk/>
            <pc:sldMk cId="2222892919" sldId="290"/>
            <ac:picMk id="5" creationId="{6838E872-BD1D-1412-5300-D5CCD5296CBF}"/>
          </ac:picMkLst>
        </pc:picChg>
      </pc:sldChg>
      <pc:sldChg chg="modSp mod">
        <pc:chgData name="Gabriel Kamener" userId="09b967b1-8837-4e81-9853-bdb3cf51dec7" providerId="ADAL" clId="{8BAD8594-8BAF-44D3-BBEB-4E5DC9C06FF3}" dt="2026-01-21T22:40:47.312" v="353" actId="20577"/>
        <pc:sldMkLst>
          <pc:docMk/>
          <pc:sldMk cId="1089554123" sldId="293"/>
        </pc:sldMkLst>
        <pc:spChg chg="mod">
          <ac:chgData name="Gabriel Kamener" userId="09b967b1-8837-4e81-9853-bdb3cf51dec7" providerId="ADAL" clId="{8BAD8594-8BAF-44D3-BBEB-4E5DC9C06FF3}" dt="2026-01-21T22:40:47.312" v="353" actId="20577"/>
          <ac:spMkLst>
            <pc:docMk/>
            <pc:sldMk cId="1089554123" sldId="293"/>
            <ac:spMk id="8" creationId="{4E7DE530-8391-6D9C-A58F-6F465FA0049F}"/>
          </ac:spMkLst>
        </pc:spChg>
        <pc:picChg chg="mod">
          <ac:chgData name="Gabriel Kamener" userId="09b967b1-8837-4e81-9853-bdb3cf51dec7" providerId="ADAL" clId="{8BAD8594-8BAF-44D3-BBEB-4E5DC9C06FF3}" dt="2026-01-21T22:40:40.424" v="344" actId="14100"/>
          <ac:picMkLst>
            <pc:docMk/>
            <pc:sldMk cId="1089554123" sldId="293"/>
            <ac:picMk id="6" creationId="{B307998A-FAC5-7FAA-25DB-5466B65CD2A8}"/>
          </ac:picMkLst>
        </pc:picChg>
      </pc:sldChg>
      <pc:sldChg chg="modSp mod">
        <pc:chgData name="Gabriel Kamener" userId="09b967b1-8837-4e81-9853-bdb3cf51dec7" providerId="ADAL" clId="{8BAD8594-8BAF-44D3-BBEB-4E5DC9C06FF3}" dt="2026-01-21T23:56:24.211" v="1392" actId="14100"/>
        <pc:sldMkLst>
          <pc:docMk/>
          <pc:sldMk cId="302402823" sldId="296"/>
        </pc:sldMkLst>
        <pc:picChg chg="mod">
          <ac:chgData name="Gabriel Kamener" userId="09b967b1-8837-4e81-9853-bdb3cf51dec7" providerId="ADAL" clId="{8BAD8594-8BAF-44D3-BBEB-4E5DC9C06FF3}" dt="2026-01-21T23:56:24.211" v="1392" actId="14100"/>
          <ac:picMkLst>
            <pc:docMk/>
            <pc:sldMk cId="302402823" sldId="296"/>
            <ac:picMk id="9" creationId="{AEFFF405-0A2D-FB26-6C4A-8A04AF5FCBE9}"/>
          </ac:picMkLst>
        </pc:picChg>
      </pc:sldChg>
      <pc:sldChg chg="modSp mod">
        <pc:chgData name="Gabriel Kamener" userId="09b967b1-8837-4e81-9853-bdb3cf51dec7" providerId="ADAL" clId="{8BAD8594-8BAF-44D3-BBEB-4E5DC9C06FF3}" dt="2026-01-22T16:18:18.228" v="2504" actId="20577"/>
        <pc:sldMkLst>
          <pc:docMk/>
          <pc:sldMk cId="431392011" sldId="309"/>
        </pc:sldMkLst>
        <pc:spChg chg="mod">
          <ac:chgData name="Gabriel Kamener" userId="09b967b1-8837-4e81-9853-bdb3cf51dec7" providerId="ADAL" clId="{8BAD8594-8BAF-44D3-BBEB-4E5DC9C06FF3}" dt="2026-01-22T16:18:18.228" v="2504" actId="20577"/>
          <ac:spMkLst>
            <pc:docMk/>
            <pc:sldMk cId="431392011" sldId="309"/>
            <ac:spMk id="3" creationId="{C7A31B5C-1DFA-9DAB-DFD8-3AFCF65E90F2}"/>
          </ac:spMkLst>
        </pc:spChg>
      </pc:sldChg>
      <pc:sldChg chg="modSp mod">
        <pc:chgData name="Gabriel Kamener" userId="09b967b1-8837-4e81-9853-bdb3cf51dec7" providerId="ADAL" clId="{8BAD8594-8BAF-44D3-BBEB-4E5DC9C06FF3}" dt="2026-01-22T17:07:19.642" v="2648" actId="20577"/>
        <pc:sldMkLst>
          <pc:docMk/>
          <pc:sldMk cId="2232498267" sldId="310"/>
        </pc:sldMkLst>
        <pc:spChg chg="mod">
          <ac:chgData name="Gabriel Kamener" userId="09b967b1-8837-4e81-9853-bdb3cf51dec7" providerId="ADAL" clId="{8BAD8594-8BAF-44D3-BBEB-4E5DC9C06FF3}" dt="2026-01-22T16:39:35.504" v="2580"/>
          <ac:spMkLst>
            <pc:docMk/>
            <pc:sldMk cId="2232498267" sldId="310"/>
            <ac:spMk id="2" creationId="{7FF8C7E8-01D7-9B01-7202-38C137FA0C6A}"/>
          </ac:spMkLst>
        </pc:spChg>
        <pc:spChg chg="mod">
          <ac:chgData name="Gabriel Kamener" userId="09b967b1-8837-4e81-9853-bdb3cf51dec7" providerId="ADAL" clId="{8BAD8594-8BAF-44D3-BBEB-4E5DC9C06FF3}" dt="2026-01-22T17:07:19.642" v="2648" actId="20577"/>
          <ac:spMkLst>
            <pc:docMk/>
            <pc:sldMk cId="2232498267" sldId="310"/>
            <ac:spMk id="3" creationId="{95DA5D08-9E0A-AFB1-9745-2964B12E351F}"/>
          </ac:spMkLst>
        </pc:spChg>
      </pc:sldChg>
      <pc:sldChg chg="modSp mod">
        <pc:chgData name="Gabriel Kamener" userId="09b967b1-8837-4e81-9853-bdb3cf51dec7" providerId="ADAL" clId="{8BAD8594-8BAF-44D3-BBEB-4E5DC9C06FF3}" dt="2026-01-22T17:18:42.299" v="2814" actId="20577"/>
        <pc:sldMkLst>
          <pc:docMk/>
          <pc:sldMk cId="2921288861" sldId="318"/>
        </pc:sldMkLst>
        <pc:spChg chg="mod">
          <ac:chgData name="Gabriel Kamener" userId="09b967b1-8837-4e81-9853-bdb3cf51dec7" providerId="ADAL" clId="{8BAD8594-8BAF-44D3-BBEB-4E5DC9C06FF3}" dt="2026-01-22T17:18:42.299" v="2814" actId="20577"/>
          <ac:spMkLst>
            <pc:docMk/>
            <pc:sldMk cId="2921288861" sldId="318"/>
            <ac:spMk id="8" creationId="{4E7DE530-8391-6D9C-A58F-6F465FA0049F}"/>
          </ac:spMkLst>
        </pc:spChg>
      </pc:sldChg>
      <pc:sldChg chg="modSp mod">
        <pc:chgData name="Gabriel Kamener" userId="09b967b1-8837-4e81-9853-bdb3cf51dec7" providerId="ADAL" clId="{8BAD8594-8BAF-44D3-BBEB-4E5DC9C06FF3}" dt="2026-01-22T16:58:42.677" v="2616" actId="113"/>
        <pc:sldMkLst>
          <pc:docMk/>
          <pc:sldMk cId="482511143" sldId="352"/>
        </pc:sldMkLst>
        <pc:spChg chg="mod">
          <ac:chgData name="Gabriel Kamener" userId="09b967b1-8837-4e81-9853-bdb3cf51dec7" providerId="ADAL" clId="{8BAD8594-8BAF-44D3-BBEB-4E5DC9C06FF3}" dt="2026-01-22T16:58:42.677" v="2616" actId="113"/>
          <ac:spMkLst>
            <pc:docMk/>
            <pc:sldMk cId="482511143" sldId="352"/>
            <ac:spMk id="3" creationId="{E925A8B2-96F0-40CE-A6D0-2E24CF4CFCF1}"/>
          </ac:spMkLst>
        </pc:spChg>
      </pc:sldChg>
      <pc:sldChg chg="modSp add mod ord">
        <pc:chgData name="Gabriel Kamener" userId="09b967b1-8837-4e81-9853-bdb3cf51dec7" providerId="ADAL" clId="{8BAD8594-8BAF-44D3-BBEB-4E5DC9C06FF3}" dt="2026-01-21T23:47:30.330" v="1380" actId="20577"/>
        <pc:sldMkLst>
          <pc:docMk/>
          <pc:sldMk cId="3605755639" sldId="353"/>
        </pc:sldMkLst>
        <pc:spChg chg="mod">
          <ac:chgData name="Gabriel Kamener" userId="09b967b1-8837-4e81-9853-bdb3cf51dec7" providerId="ADAL" clId="{8BAD8594-8BAF-44D3-BBEB-4E5DC9C06FF3}" dt="2026-01-21T23:44:57.934" v="1312" actId="6549"/>
          <ac:spMkLst>
            <pc:docMk/>
            <pc:sldMk cId="3605755639" sldId="353"/>
            <ac:spMk id="2" creationId="{3032D75E-42D8-EFB5-EEF6-BFFDB53A1831}"/>
          </ac:spMkLst>
        </pc:spChg>
        <pc:spChg chg="mod">
          <ac:chgData name="Gabriel Kamener" userId="09b967b1-8837-4e81-9853-bdb3cf51dec7" providerId="ADAL" clId="{8BAD8594-8BAF-44D3-BBEB-4E5DC9C06FF3}" dt="2026-01-21T23:47:30.330" v="1380" actId="20577"/>
          <ac:spMkLst>
            <pc:docMk/>
            <pc:sldMk cId="3605755639" sldId="353"/>
            <ac:spMk id="3" creationId="{A8CFE365-963E-30DE-2165-8A1379FF6BA2}"/>
          </ac:spMkLst>
        </pc:spChg>
      </pc:sldChg>
      <pc:sldChg chg="modSp add mod">
        <pc:chgData name="Gabriel Kamener" userId="09b967b1-8837-4e81-9853-bdb3cf51dec7" providerId="ADAL" clId="{8BAD8594-8BAF-44D3-BBEB-4E5DC9C06FF3}" dt="2026-01-22T17:04:45.118" v="2644" actId="20577"/>
        <pc:sldMkLst>
          <pc:docMk/>
          <pc:sldMk cId="760008852" sldId="354"/>
        </pc:sldMkLst>
        <pc:spChg chg="mod">
          <ac:chgData name="Gabriel Kamener" userId="09b967b1-8837-4e81-9853-bdb3cf51dec7" providerId="ADAL" clId="{8BAD8594-8BAF-44D3-BBEB-4E5DC9C06FF3}" dt="2026-01-22T00:03:45.519" v="1500" actId="20577"/>
          <ac:spMkLst>
            <pc:docMk/>
            <pc:sldMk cId="760008852" sldId="354"/>
            <ac:spMk id="2" creationId="{615B5FC7-14AB-83F7-B0ED-93CECFAE51EC}"/>
          </ac:spMkLst>
        </pc:spChg>
        <pc:spChg chg="mod">
          <ac:chgData name="Gabriel Kamener" userId="09b967b1-8837-4e81-9853-bdb3cf51dec7" providerId="ADAL" clId="{8BAD8594-8BAF-44D3-BBEB-4E5DC9C06FF3}" dt="2026-01-22T17:04:45.118" v="2644" actId="20577"/>
          <ac:spMkLst>
            <pc:docMk/>
            <pc:sldMk cId="760008852" sldId="354"/>
            <ac:spMk id="3" creationId="{464906E9-333F-000E-A6C6-6A0709FAC9F1}"/>
          </ac:spMkLst>
        </pc:spChg>
      </pc:sldChg>
      <pc:sldChg chg="new del">
        <pc:chgData name="Gabriel Kamener" userId="09b967b1-8837-4e81-9853-bdb3cf51dec7" providerId="ADAL" clId="{8BAD8594-8BAF-44D3-BBEB-4E5DC9C06FF3}" dt="2026-01-21T23:29:57.321" v="696" actId="47"/>
        <pc:sldMkLst>
          <pc:docMk/>
          <pc:sldMk cId="88636991" sldId="355"/>
        </pc:sldMkLst>
      </pc:sldChg>
      <pc:sldChg chg="new del">
        <pc:chgData name="Gabriel Kamener" userId="09b967b1-8837-4e81-9853-bdb3cf51dec7" providerId="ADAL" clId="{8BAD8594-8BAF-44D3-BBEB-4E5DC9C06FF3}" dt="2026-01-21T23:36:29.232" v="1067" actId="47"/>
        <pc:sldMkLst>
          <pc:docMk/>
          <pc:sldMk cId="403359330" sldId="355"/>
        </pc:sldMkLst>
      </pc:sldChg>
      <pc:sldChg chg="modSp add del mod">
        <pc:chgData name="Gabriel Kamener" userId="09b967b1-8837-4e81-9853-bdb3cf51dec7" providerId="ADAL" clId="{8BAD8594-8BAF-44D3-BBEB-4E5DC9C06FF3}" dt="2026-01-21T23:30:22.385" v="726" actId="47"/>
        <pc:sldMkLst>
          <pc:docMk/>
          <pc:sldMk cId="2748661028" sldId="355"/>
        </pc:sldMkLst>
        <pc:spChg chg="mod">
          <ac:chgData name="Gabriel Kamener" userId="09b967b1-8837-4e81-9853-bdb3cf51dec7" providerId="ADAL" clId="{8BAD8594-8BAF-44D3-BBEB-4E5DC9C06FF3}" dt="2026-01-21T23:30:12.593" v="725" actId="20577"/>
          <ac:spMkLst>
            <pc:docMk/>
            <pc:sldMk cId="2748661028" sldId="355"/>
            <ac:spMk id="2" creationId="{4406A360-D50D-8E68-0833-873C6E4BA93F}"/>
          </ac:spMkLst>
        </pc:spChg>
      </pc:sldChg>
      <pc:sldChg chg="modSp add mod">
        <pc:chgData name="Gabriel Kamener" userId="09b967b1-8837-4e81-9853-bdb3cf51dec7" providerId="ADAL" clId="{8BAD8594-8BAF-44D3-BBEB-4E5DC9C06FF3}" dt="2026-01-22T00:00:23.536" v="1474" actId="20577"/>
        <pc:sldMkLst>
          <pc:docMk/>
          <pc:sldMk cId="3076215843" sldId="355"/>
        </pc:sldMkLst>
        <pc:spChg chg="mod">
          <ac:chgData name="Gabriel Kamener" userId="09b967b1-8837-4e81-9853-bdb3cf51dec7" providerId="ADAL" clId="{8BAD8594-8BAF-44D3-BBEB-4E5DC9C06FF3}" dt="2026-01-21T23:45:22.968" v="1314"/>
          <ac:spMkLst>
            <pc:docMk/>
            <pc:sldMk cId="3076215843" sldId="355"/>
            <ac:spMk id="2" creationId="{3DF2B9FC-A1E0-C821-9953-FD1EAB90F87D}"/>
          </ac:spMkLst>
        </pc:spChg>
        <pc:spChg chg="mod">
          <ac:chgData name="Gabriel Kamener" userId="09b967b1-8837-4e81-9853-bdb3cf51dec7" providerId="ADAL" clId="{8BAD8594-8BAF-44D3-BBEB-4E5DC9C06FF3}" dt="2026-01-22T00:00:23.536" v="1474" actId="20577"/>
          <ac:spMkLst>
            <pc:docMk/>
            <pc:sldMk cId="3076215843" sldId="355"/>
            <ac:spMk id="3" creationId="{D557322F-4AED-1669-BD13-0CD91762119E}"/>
          </ac:spMkLst>
        </pc:spChg>
      </pc:sldChg>
      <pc:sldChg chg="modSp add del mod">
        <pc:chgData name="Gabriel Kamener" userId="09b967b1-8837-4e81-9853-bdb3cf51dec7" providerId="ADAL" clId="{8BAD8594-8BAF-44D3-BBEB-4E5DC9C06FF3}" dt="2026-01-21T23:39:41.264" v="1134" actId="47"/>
        <pc:sldMkLst>
          <pc:docMk/>
          <pc:sldMk cId="3763264709" sldId="355"/>
        </pc:sldMkLst>
        <pc:spChg chg="mod">
          <ac:chgData name="Gabriel Kamener" userId="09b967b1-8837-4e81-9853-bdb3cf51dec7" providerId="ADAL" clId="{8BAD8594-8BAF-44D3-BBEB-4E5DC9C06FF3}" dt="2026-01-21T23:36:39.280" v="1073" actId="5793"/>
          <ac:spMkLst>
            <pc:docMk/>
            <pc:sldMk cId="3763264709" sldId="355"/>
            <ac:spMk id="2" creationId="{F5B21CB6-EE01-C430-4644-8A02C1AB7AB6}"/>
          </ac:spMkLst>
        </pc:spChg>
      </pc:sldChg>
      <pc:sldChg chg="addSp delSp modSp add mod ord">
        <pc:chgData name="Gabriel Kamener" userId="09b967b1-8837-4e81-9853-bdb3cf51dec7" providerId="ADAL" clId="{8BAD8594-8BAF-44D3-BBEB-4E5DC9C06FF3}" dt="2026-01-22T16:17:14.171" v="2499" actId="1038"/>
        <pc:sldMkLst>
          <pc:docMk/>
          <pc:sldMk cId="4282157018" sldId="356"/>
        </pc:sldMkLst>
        <pc:spChg chg="del mod">
          <ac:chgData name="Gabriel Kamener" userId="09b967b1-8837-4e81-9853-bdb3cf51dec7" providerId="ADAL" clId="{8BAD8594-8BAF-44D3-BBEB-4E5DC9C06FF3}" dt="2026-01-22T15:47:44.780" v="2192" actId="478"/>
          <ac:spMkLst>
            <pc:docMk/>
            <pc:sldMk cId="4282157018" sldId="356"/>
            <ac:spMk id="2" creationId="{F640B8C0-9D66-1691-01D8-35591DF1F4CE}"/>
          </ac:spMkLst>
        </pc:spChg>
        <pc:spChg chg="add del">
          <ac:chgData name="Gabriel Kamener" userId="09b967b1-8837-4e81-9853-bdb3cf51dec7" providerId="ADAL" clId="{8BAD8594-8BAF-44D3-BBEB-4E5DC9C06FF3}" dt="2026-01-22T15:25:07.564" v="1623" actId="478"/>
          <ac:spMkLst>
            <pc:docMk/>
            <pc:sldMk cId="4282157018" sldId="356"/>
            <ac:spMk id="3" creationId="{0D1C6FA3-C09C-A341-0B7F-9411E703ABC1}"/>
          </ac:spMkLst>
        </pc:spChg>
        <pc:spChg chg="add del mod">
          <ac:chgData name="Gabriel Kamener" userId="09b967b1-8837-4e81-9853-bdb3cf51dec7" providerId="ADAL" clId="{8BAD8594-8BAF-44D3-BBEB-4E5DC9C06FF3}" dt="2026-01-22T15:50:13.331" v="2411" actId="478"/>
          <ac:spMkLst>
            <pc:docMk/>
            <pc:sldMk cId="4282157018" sldId="356"/>
            <ac:spMk id="5" creationId="{616089E9-958C-1EE5-E042-E0739FEA468D}"/>
          </ac:spMkLst>
        </pc:spChg>
        <pc:spChg chg="add del mod">
          <ac:chgData name="Gabriel Kamener" userId="09b967b1-8837-4e81-9853-bdb3cf51dec7" providerId="ADAL" clId="{8BAD8594-8BAF-44D3-BBEB-4E5DC9C06FF3}" dt="2026-01-22T15:24:58.443" v="1620" actId="478"/>
          <ac:spMkLst>
            <pc:docMk/>
            <pc:sldMk cId="4282157018" sldId="356"/>
            <ac:spMk id="8" creationId="{2D259B1B-C893-4DA0-113E-B448E64481F4}"/>
          </ac:spMkLst>
        </pc:spChg>
        <pc:spChg chg="add del mod">
          <ac:chgData name="Gabriel Kamener" userId="09b967b1-8837-4e81-9853-bdb3cf51dec7" providerId="ADAL" clId="{8BAD8594-8BAF-44D3-BBEB-4E5DC9C06FF3}" dt="2026-01-22T15:25:53.976" v="1625" actId="478"/>
          <ac:spMkLst>
            <pc:docMk/>
            <pc:sldMk cId="4282157018" sldId="356"/>
            <ac:spMk id="10" creationId="{0AD3D98A-90F0-B6B3-C852-0ECDEFBCB10E}"/>
          </ac:spMkLst>
        </pc:spChg>
        <pc:spChg chg="add del mod">
          <ac:chgData name="Gabriel Kamener" userId="09b967b1-8837-4e81-9853-bdb3cf51dec7" providerId="ADAL" clId="{8BAD8594-8BAF-44D3-BBEB-4E5DC9C06FF3}" dt="2026-01-22T15:47:00.959" v="2187" actId="478"/>
          <ac:spMkLst>
            <pc:docMk/>
            <pc:sldMk cId="4282157018" sldId="356"/>
            <ac:spMk id="15" creationId="{9F73E91A-82FD-E4F3-5C06-24B3CF46FEAF}"/>
          </ac:spMkLst>
        </pc:spChg>
        <pc:spChg chg="add del mod">
          <ac:chgData name="Gabriel Kamener" userId="09b967b1-8837-4e81-9853-bdb3cf51dec7" providerId="ADAL" clId="{8BAD8594-8BAF-44D3-BBEB-4E5DC9C06FF3}" dt="2026-01-22T15:35:53.720" v="2039" actId="478"/>
          <ac:spMkLst>
            <pc:docMk/>
            <pc:sldMk cId="4282157018" sldId="356"/>
            <ac:spMk id="16" creationId="{72A5B40F-9DCA-AFB3-13A9-F71714EEFCA6}"/>
          </ac:spMkLst>
        </pc:spChg>
        <pc:spChg chg="add del mod">
          <ac:chgData name="Gabriel Kamener" userId="09b967b1-8837-4e81-9853-bdb3cf51dec7" providerId="ADAL" clId="{8BAD8594-8BAF-44D3-BBEB-4E5DC9C06FF3}" dt="2026-01-22T15:47:03.471" v="2189" actId="478"/>
          <ac:spMkLst>
            <pc:docMk/>
            <pc:sldMk cId="4282157018" sldId="356"/>
            <ac:spMk id="17" creationId="{0F58BD91-A1D2-362D-B086-ED02AADA0AAC}"/>
          </ac:spMkLst>
        </pc:spChg>
        <pc:spChg chg="add del mod">
          <ac:chgData name="Gabriel Kamener" userId="09b967b1-8837-4e81-9853-bdb3cf51dec7" providerId="ADAL" clId="{8BAD8594-8BAF-44D3-BBEB-4E5DC9C06FF3}" dt="2026-01-22T15:49:52.820" v="2390" actId="478"/>
          <ac:spMkLst>
            <pc:docMk/>
            <pc:sldMk cId="4282157018" sldId="356"/>
            <ac:spMk id="23" creationId="{0441AC1C-95D6-CD7A-D6E8-4C5C7297B0D5}"/>
          </ac:spMkLst>
        </pc:spChg>
        <pc:spChg chg="add mod">
          <ac:chgData name="Gabriel Kamener" userId="09b967b1-8837-4e81-9853-bdb3cf51dec7" providerId="ADAL" clId="{8BAD8594-8BAF-44D3-BBEB-4E5DC9C06FF3}" dt="2026-01-22T15:50:37.509" v="2416" actId="20577"/>
          <ac:spMkLst>
            <pc:docMk/>
            <pc:sldMk cId="4282157018" sldId="356"/>
            <ac:spMk id="24" creationId="{14FFD08D-7FF3-A740-0775-01FD7E25A9E8}"/>
          </ac:spMkLst>
        </pc:spChg>
        <pc:spChg chg="add del mod">
          <ac:chgData name="Gabriel Kamener" userId="09b967b1-8837-4e81-9853-bdb3cf51dec7" providerId="ADAL" clId="{8BAD8594-8BAF-44D3-BBEB-4E5DC9C06FF3}" dt="2026-01-22T15:49:54.474" v="2391" actId="478"/>
          <ac:spMkLst>
            <pc:docMk/>
            <pc:sldMk cId="4282157018" sldId="356"/>
            <ac:spMk id="26" creationId="{FF1FA5A6-A400-6EF3-64BB-CB1CA7484C34}"/>
          </ac:spMkLst>
        </pc:spChg>
        <pc:spChg chg="add mod">
          <ac:chgData name="Gabriel Kamener" userId="09b967b1-8837-4e81-9853-bdb3cf51dec7" providerId="ADAL" clId="{8BAD8594-8BAF-44D3-BBEB-4E5DC9C06FF3}" dt="2026-01-22T15:52:05.766" v="2429"/>
          <ac:spMkLst>
            <pc:docMk/>
            <pc:sldMk cId="4282157018" sldId="356"/>
            <ac:spMk id="28" creationId="{16270B58-3689-E003-79E2-3876745C2481}"/>
          </ac:spMkLst>
        </pc:spChg>
        <pc:picChg chg="add del">
          <ac:chgData name="Gabriel Kamener" userId="09b967b1-8837-4e81-9853-bdb3cf51dec7" providerId="ADAL" clId="{8BAD8594-8BAF-44D3-BBEB-4E5DC9C06FF3}" dt="2026-01-22T15:25:04.200" v="1621" actId="478"/>
          <ac:picMkLst>
            <pc:docMk/>
            <pc:sldMk cId="4282157018" sldId="356"/>
            <ac:picMk id="4" creationId="{ADBA467A-FCA2-F928-D184-EED2D7FC6D9B}"/>
          </ac:picMkLst>
        </pc:picChg>
        <pc:picChg chg="del">
          <ac:chgData name="Gabriel Kamener" userId="09b967b1-8837-4e81-9853-bdb3cf51dec7" providerId="ADAL" clId="{8BAD8594-8BAF-44D3-BBEB-4E5DC9C06FF3}" dt="2026-01-22T15:25:05.384" v="1622" actId="478"/>
          <ac:picMkLst>
            <pc:docMk/>
            <pc:sldMk cId="4282157018" sldId="356"/>
            <ac:picMk id="6" creationId="{32E2E811-F3A4-5FE0-D307-C1F534A8DFD3}"/>
          </ac:picMkLst>
        </pc:picChg>
        <pc:picChg chg="add del mod">
          <ac:chgData name="Gabriel Kamener" userId="09b967b1-8837-4e81-9853-bdb3cf51dec7" providerId="ADAL" clId="{8BAD8594-8BAF-44D3-BBEB-4E5DC9C06FF3}" dt="2026-01-22T15:46:58.871" v="2186" actId="478"/>
          <ac:picMkLst>
            <pc:docMk/>
            <pc:sldMk cId="4282157018" sldId="356"/>
            <ac:picMk id="12" creationId="{081E69DB-3967-F631-6A0E-B6C93BF9D10E}"/>
          </ac:picMkLst>
        </pc:picChg>
        <pc:picChg chg="add del mod">
          <ac:chgData name="Gabriel Kamener" userId="09b967b1-8837-4e81-9853-bdb3cf51dec7" providerId="ADAL" clId="{8BAD8594-8BAF-44D3-BBEB-4E5DC9C06FF3}" dt="2026-01-22T15:26:55.889" v="1670" actId="478"/>
          <ac:picMkLst>
            <pc:docMk/>
            <pc:sldMk cId="4282157018" sldId="356"/>
            <ac:picMk id="14" creationId="{5BE7C0CD-880D-60D6-CD00-2FFEA45D0B9F}"/>
          </ac:picMkLst>
        </pc:picChg>
        <pc:picChg chg="add mod modCrop">
          <ac:chgData name="Gabriel Kamener" userId="09b967b1-8837-4e81-9853-bdb3cf51dec7" providerId="ADAL" clId="{8BAD8594-8BAF-44D3-BBEB-4E5DC9C06FF3}" dt="2026-01-22T16:17:14.171" v="2499" actId="1038"/>
          <ac:picMkLst>
            <pc:docMk/>
            <pc:sldMk cId="4282157018" sldId="356"/>
            <ac:picMk id="21" creationId="{965693C7-8D2C-68AF-6454-2BD4BDFC7505}"/>
          </ac:picMkLst>
        </pc:picChg>
        <pc:cxnChg chg="add del mod">
          <ac:chgData name="Gabriel Kamener" userId="09b967b1-8837-4e81-9853-bdb3cf51dec7" providerId="ADAL" clId="{8BAD8594-8BAF-44D3-BBEB-4E5DC9C06FF3}" dt="2026-01-22T15:47:02.263" v="2188" actId="478"/>
          <ac:cxnSpMkLst>
            <pc:docMk/>
            <pc:sldMk cId="4282157018" sldId="356"/>
            <ac:cxnSpMk id="19" creationId="{449E58AF-BF22-3966-7E96-978D667131BA}"/>
          </ac:cxnSpMkLst>
        </pc:cxnChg>
      </pc:sldChg>
      <pc:sldChg chg="modSp add mod">
        <pc:chgData name="Gabriel Kamener" userId="09b967b1-8837-4e81-9853-bdb3cf51dec7" providerId="ADAL" clId="{8BAD8594-8BAF-44D3-BBEB-4E5DC9C06FF3}" dt="2026-01-22T16:17:37.868" v="2500" actId="732"/>
        <pc:sldMkLst>
          <pc:docMk/>
          <pc:sldMk cId="693321370" sldId="357"/>
        </pc:sldMkLst>
        <pc:spChg chg="mod">
          <ac:chgData name="Gabriel Kamener" userId="09b967b1-8837-4e81-9853-bdb3cf51dec7" providerId="ADAL" clId="{8BAD8594-8BAF-44D3-BBEB-4E5DC9C06FF3}" dt="2026-01-22T15:54:19.160" v="2435" actId="20577"/>
          <ac:spMkLst>
            <pc:docMk/>
            <pc:sldMk cId="693321370" sldId="357"/>
            <ac:spMk id="2" creationId="{1B6ABFB7-497B-1555-FFB3-048935C8E9C2}"/>
          </ac:spMkLst>
        </pc:spChg>
        <pc:spChg chg="mod">
          <ac:chgData name="Gabriel Kamener" userId="09b967b1-8837-4e81-9853-bdb3cf51dec7" providerId="ADAL" clId="{8BAD8594-8BAF-44D3-BBEB-4E5DC9C06FF3}" dt="2026-01-22T16:11:04.957" v="2456" actId="20577"/>
          <ac:spMkLst>
            <pc:docMk/>
            <pc:sldMk cId="693321370" sldId="357"/>
            <ac:spMk id="15" creationId="{39F83CBD-A681-16F9-052B-02EF07C3BDFC}"/>
          </ac:spMkLst>
        </pc:spChg>
        <pc:picChg chg="mod modCrop">
          <ac:chgData name="Gabriel Kamener" userId="09b967b1-8837-4e81-9853-bdb3cf51dec7" providerId="ADAL" clId="{8BAD8594-8BAF-44D3-BBEB-4E5DC9C06FF3}" dt="2026-01-22T16:17:37.868" v="2500" actId="732"/>
          <ac:picMkLst>
            <pc:docMk/>
            <pc:sldMk cId="693321370" sldId="357"/>
            <ac:picMk id="12" creationId="{97C60C86-157E-397F-BA38-9409E23B2CA3}"/>
          </ac:picMkLst>
        </pc:picChg>
      </pc:sldChg>
      <pc:sldChg chg="modSp add mod">
        <pc:chgData name="Gabriel Kamener" userId="09b967b1-8837-4e81-9853-bdb3cf51dec7" providerId="ADAL" clId="{8BAD8594-8BAF-44D3-BBEB-4E5DC9C06FF3}" dt="2026-01-22T17:07:27.353" v="2652" actId="20577"/>
        <pc:sldMkLst>
          <pc:docMk/>
          <pc:sldMk cId="3224540902" sldId="358"/>
        </pc:sldMkLst>
        <pc:spChg chg="mod">
          <ac:chgData name="Gabriel Kamener" userId="09b967b1-8837-4e81-9853-bdb3cf51dec7" providerId="ADAL" clId="{8BAD8594-8BAF-44D3-BBEB-4E5DC9C06FF3}" dt="2026-01-22T16:28:17.857" v="2578" actId="313"/>
          <ac:spMkLst>
            <pc:docMk/>
            <pc:sldMk cId="3224540902" sldId="358"/>
            <ac:spMk id="2" creationId="{6A1D36A8-39C7-23A1-D3D1-7A7AAF0DFDF6}"/>
          </ac:spMkLst>
        </pc:spChg>
        <pc:spChg chg="mod">
          <ac:chgData name="Gabriel Kamener" userId="09b967b1-8837-4e81-9853-bdb3cf51dec7" providerId="ADAL" clId="{8BAD8594-8BAF-44D3-BBEB-4E5DC9C06FF3}" dt="2026-01-22T17:07:27.353" v="2652" actId="20577"/>
          <ac:spMkLst>
            <pc:docMk/>
            <pc:sldMk cId="3224540902" sldId="358"/>
            <ac:spMk id="3" creationId="{2305358C-B216-2F68-A067-66AC5433F2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C094454-2D48-CA46-9388-3768813D51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F5457-6B3A-2A46-9CA7-3D1EA85262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0B5A8EDA-D531-B241-BD7D-5B8F82186898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8853D4-119C-4C49-A573-3A19383A2D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FF044-0B6F-6A45-87E9-1225F94705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787E144-6702-2846-8C87-CF4BC6CD6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8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07E6018-247D-6643-8668-746C5BD3E336}" type="datetimeFigureOut">
              <a:rPr lang="en-US" smtClean="0"/>
              <a:t>1/22/2026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EE4705E-1A2A-AD45-939E-9E78E82C7F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45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90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23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27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23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338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96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4705E-1A2A-AD45-939E-9E78E82C7FBB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5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5456-326A-3246-8BD9-003DD2FF1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74AC7-A0FD-234F-AB3B-1D4D09440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0B73B4F-8A63-7347-ADA2-1EC3AE73A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90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D24E0-2B08-DD47-A9AC-7E0026B5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1241B-1FD8-F04D-B2A1-AA10AF446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BA164-E9B8-CE42-BB6C-30AA2969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66D5F-1DC5-4E41-B77A-D3DE84A47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5D9B8-9699-904C-86FA-20BF723D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539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C39EC6-3ED3-0E46-85C0-D4E3F7382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1C4B6-A48B-8A4C-A0FF-09494A629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C5E4B-70A0-E144-9465-DEB75DA8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E99CC-53B6-8643-8C1B-CCE75534D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1FCCC-BCB8-F54D-8A0C-D701247F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09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85483-250D-F144-8819-0F00B3AA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7877-E444-4C44-A0C6-FD5358A7C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327CD-EBC6-A842-ABF1-A59290D543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6C153-C311-C54A-8347-95E38618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F62F5A6-24BA-3F43-BC23-B4AF410D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73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7769-EF8C-A84A-9EBD-4338B075C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FE989-2353-154E-9B66-5EEE7705B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71549-3A5E-B74D-901F-718B29F23D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7DD41-3F59-B64A-8E54-5453936BB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0264B-14B8-C744-9E78-19FED70A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23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F6EFD-B2BE-EB44-A154-A313DDCC0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BCA87-DAA2-2546-A157-7BD4B7EF2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BE2A2-9B3D-3847-8F9F-5F8A5CD2A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831EF-35EA-CC45-9A12-A81FEC5B3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99BB5-97D5-DC4F-87BA-99DE316D6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4F645-CC1F-F748-8551-F45BCE79F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37FA1-5C22-D34F-8B2C-5DAA2D0E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99963-74C3-BF4E-B7EA-A2E8EA7D5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F67FB-C018-624B-875C-B746FDB82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D671EB-9DBE-FA41-A04A-69A89C331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08670A-B772-6741-AA9A-69DE9F918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877385-BE8D-2944-8501-2DC84D79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084D0-CD0A-BF44-8F6A-7A9061AFB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2D010-8A47-B946-B2E5-DB0A9A424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16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92C47-88E9-CA4D-A2F3-0FB9DAD3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CF500-5381-7240-BD25-3516347E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51434-21DB-7D43-ACB0-4B9FE943B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2DAB2-963F-9843-AB09-E6C3B9F23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228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E8C149-3BB6-3649-AC61-1D5EAE150F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7EC45-3620-E943-9D7C-4998A912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BC93E-346E-694C-AF84-8DF67B57F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92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FACB4-C877-9D4A-BB78-BB2A56C06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BA3E8-66D6-6246-ABF0-3C7B2F4C6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92D39-661E-F948-BFA7-414CAB028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D2689-7EE4-E041-AC95-7205194A44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53A36-660B-7449-949E-08170351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16F46-16F2-D44C-8BA7-5CDCDE50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69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DDC6E-5CA5-7D43-8C06-157630D9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D63D65-2881-F944-942F-FD540B01D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3DD29-5505-8B48-A44C-07EAD3950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4DFF5-C109-FE48-931E-39C567B2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907A1-6AF5-A64E-AF1B-429B4821D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8CB9B-2B0E-2743-B629-EBF2946D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3633A-B31A-8646-8F71-EA19817582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3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7CC46A-30A9-8E40-A418-A72EC642D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47173-974D-AF4F-888A-579E6F0A6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CA5BA1C-C7D2-A048-B925-44783B23C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                                  </a:t>
            </a:r>
            <a:fld id="{71E3633A-B31A-8646-8F71-EA19817582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7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hyperlink" Target="https://fcelter.fiu.edu/dat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6073/pasta/01ef607bc7090c3488e5bcb7475847e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i.org/10.1002/ecs2.70384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7907/z6czh-7zx60" TargetMode="External"/><Relationship Id="rId2" Type="http://schemas.openxmlformats.org/officeDocument/2006/relationships/hyperlink" Target="https://doi.org/10.3897/rio.6.e5650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carpentry.github.io/R-ecology-lesson/introduction-r-rstudio.html#getting-set-up-in-rstudio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nwtlter.github.io/data_skills/AI_intro_to_AI.html" TargetMode="External"/><Relationship Id="rId2" Type="http://schemas.openxmlformats.org/officeDocument/2006/relationships/hyperlink" Target="https://nceas-learning-hub.github.io/ai_for_ncea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vocab.lternet.edu/vocab/vocab/index.php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ezeml.edirepository.org/e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celter.fiu.edu/data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celter.fiu.edu/data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00031305.2017.1375989" TargetMode="External"/><Relationship Id="rId3" Type="http://schemas.openxmlformats.org/officeDocument/2006/relationships/hyperlink" Target="https://fcelter.fiu.edu/data/_assets/ezeml-instructions_fce.pdf" TargetMode="External"/><Relationship Id="rId7" Type="http://schemas.openxmlformats.org/officeDocument/2006/relationships/hyperlink" Target="https://doi.org/10.7907/z6czh-7zx60" TargetMode="External"/><Relationship Id="rId2" Type="http://schemas.openxmlformats.org/officeDocument/2006/relationships/hyperlink" Target="https://fcelter.fiu.edu/da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3897/rio.6.e56508" TargetMode="External"/><Relationship Id="rId5" Type="http://schemas.openxmlformats.org/officeDocument/2006/relationships/hyperlink" Target="https://github.com/FCE-LTER/intro_to_fce_data_management_and_publication" TargetMode="External"/><Relationship Id="rId4" Type="http://schemas.openxmlformats.org/officeDocument/2006/relationships/hyperlink" Target="https://fcelter.fiu.edu/data/_assets/tips-for-submitting-fce-data-and-metadata.pdf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281/zenodo.17855982" TargetMode="External"/><Relationship Id="rId2" Type="http://schemas.openxmlformats.org/officeDocument/2006/relationships/hyperlink" Target="https://nceas-learning-hub.github.io/ai_for_ncea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wtlter.github.io/data_skills/AI_intro_to_AI.html" TargetMode="External"/><Relationship Id="rId4" Type="http://schemas.openxmlformats.org/officeDocument/2006/relationships/hyperlink" Target="https://datacarpentry.github.io/R-ecology-lesson/introduction-r-rstudio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llisonhorst/stats-illustrations/tree/master/openscapes?fbclid=IwAR0M_Bksd0Hr5IL4Jla7l8m1azBojU8acN5OmZ4QIGv20xcVbBhbkvpGbIw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direpository.org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edirepository.org/nis/home.jsp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fce-lter.fiu.edu/data/core/index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D3B960-A3D2-9347-A009-A5ACBC58FB07}"/>
              </a:ext>
            </a:extLst>
          </p:cNvPr>
          <p:cNvSpPr txBox="1"/>
          <p:nvPr/>
        </p:nvSpPr>
        <p:spPr>
          <a:xfrm>
            <a:off x="595665" y="-4936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Question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E6D32B0-768C-D64E-89A0-0C4C46C0697F}"/>
              </a:ext>
            </a:extLst>
          </p:cNvPr>
          <p:cNvSpPr txBox="1"/>
          <p:nvPr/>
        </p:nvSpPr>
        <p:spPr>
          <a:xfrm>
            <a:off x="1536016" y="2105561"/>
            <a:ext cx="9001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000" dirty="0"/>
              <a:t>Introduction to Data </a:t>
            </a:r>
          </a:p>
          <a:p>
            <a:pPr algn="ctr" fontAlgn="base"/>
            <a:r>
              <a:rPr lang="en-US" sz="4000" dirty="0"/>
              <a:t>Management and Publication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54E1A8-57A1-E7F6-1274-7D49AAB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992737"/>
            <a:ext cx="9001462" cy="953337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By Gabe Kamener</a:t>
            </a:r>
            <a:br>
              <a:rPr lang="en-US" dirty="0">
                <a:latin typeface="Gill Sans MT" panose="020B0502020104020203" pitchFamily="34" charset="0"/>
              </a:rPr>
            </a:br>
            <a:r>
              <a:rPr lang="en-US" dirty="0">
                <a:latin typeface="Gill Sans MT" panose="020B0502020104020203" pitchFamily="34" charset="0"/>
              </a:rPr>
              <a:t>FCE Information Manager,  Florida International University</a:t>
            </a:r>
          </a:p>
          <a:p>
            <a:endParaRPr lang="en-US" dirty="0"/>
          </a:p>
        </p:txBody>
      </p:sp>
      <p:sp>
        <p:nvSpPr>
          <p:cNvPr id="2" name="Google Shape;83;p1">
            <a:extLst>
              <a:ext uri="{FF2B5EF4-FFF2-40B4-BE49-F238E27FC236}">
                <a16:creationId xmlns:a16="http://schemas.microsoft.com/office/drawing/2014/main" id="{34B198AE-871A-8830-39FF-1AC834FF583E}"/>
              </a:ext>
            </a:extLst>
          </p:cNvPr>
          <p:cNvSpPr/>
          <p:nvPr/>
        </p:nvSpPr>
        <p:spPr>
          <a:xfrm>
            <a:off x="2725361" y="6072900"/>
            <a:ext cx="6865793" cy="7851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84;p1">
            <a:extLst>
              <a:ext uri="{FF2B5EF4-FFF2-40B4-BE49-F238E27FC236}">
                <a16:creationId xmlns:a16="http://schemas.microsoft.com/office/drawing/2014/main" id="{9590ABC7-5FFB-8845-7C87-CCDBF4B900EC}"/>
              </a:ext>
            </a:extLst>
          </p:cNvPr>
          <p:cNvSpPr/>
          <p:nvPr/>
        </p:nvSpPr>
        <p:spPr>
          <a:xfrm>
            <a:off x="2851083" y="6164250"/>
            <a:ext cx="6623750" cy="602400"/>
          </a:xfrm>
          <a:prstGeom prst="roundRect">
            <a:avLst>
              <a:gd name="adj" fmla="val 16667"/>
            </a:avLst>
          </a:prstGeom>
          <a:solidFill>
            <a:srgbClr val="10196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2026 Florida Coastal Everglades LTER Information Management</a:t>
            </a:r>
            <a:endParaRPr sz="13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January </a:t>
            </a:r>
            <a:r>
              <a:rPr lang="en-US" sz="14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22</a:t>
            </a:r>
            <a:r>
              <a:rPr lang="en-US" sz="1400" b="0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2026</a:t>
            </a: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85;p1" descr="LTER Network logo">
            <a:extLst>
              <a:ext uri="{FF2B5EF4-FFF2-40B4-BE49-F238E27FC236}">
                <a16:creationId xmlns:a16="http://schemas.microsoft.com/office/drawing/2014/main" id="{C1251EFC-D9F0-7CDD-71A5-41A84ECF93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88849" y="6072900"/>
            <a:ext cx="967685" cy="7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86;p1" title="FCE_5_25_logo_v5.png">
            <a:extLst>
              <a:ext uri="{FF2B5EF4-FFF2-40B4-BE49-F238E27FC236}">
                <a16:creationId xmlns:a16="http://schemas.microsoft.com/office/drawing/2014/main" id="{DE7B9041-E59B-D4B3-9D89-58A2E436798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8518" y="6072900"/>
            <a:ext cx="1229292" cy="7851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599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201099"/>
            <a:ext cx="10353761" cy="10933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Steps to Publish Data in the EDI Repository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33DF65C-DB68-29C4-1C3B-C92EACEDF6BC}"/>
              </a:ext>
            </a:extLst>
          </p:cNvPr>
          <p:cNvSpPr txBox="1">
            <a:spLocks/>
          </p:cNvSpPr>
          <p:nvPr/>
        </p:nvSpPr>
        <p:spPr>
          <a:xfrm>
            <a:off x="371802" y="1526275"/>
            <a:ext cx="5151174" cy="4920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Review the FCE Data page!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Contact the FCE IM about:</a:t>
            </a:r>
            <a:endParaRPr lang="en-US" sz="2400" dirty="0">
              <a:cs typeface="Times New Roman" panose="02020603050405020304" pitchFamily="18" charset="0"/>
            </a:endParaRP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Data (tabular, model code, imagery, etc.)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Required metadata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How to format your dataset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Getting an FCE dataset ID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Enter data and metadata into ezEML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cs typeface="Times New Roman" panose="02020603050405020304" pitchFamily="18" charset="0"/>
              </a:rPr>
              <a:t>Review package with FCE IM and publish!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ADD598-E6D9-D297-99D4-BACA846C8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661" y="1526275"/>
            <a:ext cx="5210175" cy="438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23A839-69A5-CA4C-5337-7EA40845B1C2}"/>
              </a:ext>
            </a:extLst>
          </p:cNvPr>
          <p:cNvSpPr txBox="1"/>
          <p:nvPr/>
        </p:nvSpPr>
        <p:spPr>
          <a:xfrm>
            <a:off x="5698881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https://fcelter.fiu.edu/data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789D06-A262-CC57-7B3C-BDEF528CD0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097" y="2892974"/>
            <a:ext cx="5202936" cy="288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8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05DBD-2271-9257-21A5-4DFEEBD3A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65693C7-8D2C-68AF-6454-2BD4BDFC75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24" t="9309"/>
          <a:stretch>
            <a:fillRect/>
          </a:stretch>
        </p:blipFill>
        <p:spPr>
          <a:xfrm>
            <a:off x="4669280" y="1177048"/>
            <a:ext cx="7023073" cy="54607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14FFD08D-7FF3-A740-0775-01FD7E25A9E8}"/>
              </a:ext>
            </a:extLst>
          </p:cNvPr>
          <p:cNvSpPr txBox="1">
            <a:spLocks/>
          </p:cNvSpPr>
          <p:nvPr/>
        </p:nvSpPr>
        <p:spPr>
          <a:xfrm>
            <a:off x="838200" y="1048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Citing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270B58-3689-E003-79E2-3876745C2481}"/>
              </a:ext>
            </a:extLst>
          </p:cNvPr>
          <p:cNvSpPr txBox="1"/>
          <p:nvPr/>
        </p:nvSpPr>
        <p:spPr>
          <a:xfrm>
            <a:off x="476344" y="1172901"/>
            <a:ext cx="414155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Kleindl, P.M., E. Gaiser, A. Wachnicka, J. Sah, and M. Ross. 2024. Macrophyte and microbial mat biomass co-variation along a hydrologic gradient and response to a removal experiment in temporary wetlands Everglades, FL, USA, February 2003 – November 2006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ver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3. Environmental Data Initiative. </a:t>
            </a:r>
            <a:r>
              <a:rPr lang="en-US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https://doi.org/10.6073/pasta/01ef607bc7090c3488e5bcb7475847e9</a:t>
            </a:r>
            <a:r>
              <a:rPr lang="en-US" i="0" dirty="0">
                <a:solidFill>
                  <a:srgbClr val="333333"/>
                </a:solidFill>
                <a:effectLst/>
                <a:latin typeface="Helvetica Neue"/>
              </a:rPr>
              <a:t> </a:t>
            </a:r>
            <a:r>
              <a:rPr lang="en-US" dirty="0"/>
              <a:t>(Accessed 2026-01-22)</a:t>
            </a:r>
          </a:p>
        </p:txBody>
      </p:sp>
    </p:spTree>
    <p:extLst>
      <p:ext uri="{BB962C8B-B14F-4D97-AF65-F5344CB8AC3E}">
        <p14:creationId xmlns:p14="http://schemas.microsoft.com/office/powerpoint/2010/main" val="4282157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17EF6-3E69-497A-09BC-332C1293D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BFB7-497B-1555-FFB3-048935C8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5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Citing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5D48E-83F7-4F72-017A-FBEE3A1BFDC7}"/>
              </a:ext>
            </a:extLst>
          </p:cNvPr>
          <p:cNvSpPr txBox="1"/>
          <p:nvPr/>
        </p:nvSpPr>
        <p:spPr>
          <a:xfrm>
            <a:off x="1214430" y="6254234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2"/>
              </a:rPr>
              <a:t>https://doi.org/10.1002/ecs2.70384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C60C86-157E-397F-BA38-9409E23B2CA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93778" y="2549303"/>
            <a:ext cx="9893032" cy="37438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9F83CBD-A681-16F9-052B-02EF07C3BDFC}"/>
              </a:ext>
            </a:extLst>
          </p:cNvPr>
          <p:cNvSpPr txBox="1"/>
          <p:nvPr/>
        </p:nvSpPr>
        <p:spPr>
          <a:xfrm>
            <a:off x="1293778" y="1527652"/>
            <a:ext cx="6177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 full citations (with DOI) in References and then cite those references in Data Availability Statement (also include DOI links there)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8B228-6D62-EFE4-4705-155B606537BA}"/>
              </a:ext>
            </a:extLst>
          </p:cNvPr>
          <p:cNvSpPr/>
          <p:nvPr/>
        </p:nvSpPr>
        <p:spPr>
          <a:xfrm>
            <a:off x="8142052" y="3754877"/>
            <a:ext cx="3044757" cy="1770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AD0283-050C-3CFF-1234-67C2BDF41081}"/>
              </a:ext>
            </a:extLst>
          </p:cNvPr>
          <p:cNvCxnSpPr/>
          <p:nvPr/>
        </p:nvCxnSpPr>
        <p:spPr>
          <a:xfrm>
            <a:off x="3891064" y="3346315"/>
            <a:ext cx="4250988" cy="11284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3321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CB8A-CC84-26D2-9139-68C6958F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Best Practices in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39EB6-696D-8BF7-76F4-46C4C86A7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6865E-F47C-C260-CD4E-D25C67DCA8BD}"/>
              </a:ext>
            </a:extLst>
          </p:cNvPr>
          <p:cNvSpPr txBox="1"/>
          <p:nvPr/>
        </p:nvSpPr>
        <p:spPr>
          <a:xfrm>
            <a:off x="990600" y="1715294"/>
            <a:ext cx="470916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“Well managed data is a benefit to any researcher as it requires less digging to find, less effort to understand, and less processing to prepare for collaboration, reuse, and sharing.” -Briney et al. 2020. </a:t>
            </a:r>
          </a:p>
        </p:txBody>
      </p:sp>
      <p:pic>
        <p:nvPicPr>
          <p:cNvPr id="7" name="Picture 6" descr="A cartoon of a group of cartoon characters&#10;&#10;Description automatically generated with medium confidence">
            <a:extLst>
              <a:ext uri="{FF2B5EF4-FFF2-40B4-BE49-F238E27FC236}">
                <a16:creationId xmlns:a16="http://schemas.microsoft.com/office/drawing/2014/main" id="{832B88CD-A224-581E-E738-5852BA3F17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08265"/>
            <a:ext cx="4536625" cy="2598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7DBD3B-59A1-5838-5531-1A88EB8A9527}"/>
              </a:ext>
            </a:extLst>
          </p:cNvPr>
          <p:cNvSpPr txBox="1"/>
          <p:nvPr/>
        </p:nvSpPr>
        <p:spPr>
          <a:xfrm>
            <a:off x="6035688" y="4386419"/>
            <a:ext cx="31452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576789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9D06-D7F3-70B0-BD56-0AB52990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File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F6511-BE9E-355C-85EE-83D26D11B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633" cy="4351338"/>
          </a:xfrm>
        </p:spPr>
        <p:txBody>
          <a:bodyPr/>
          <a:lstStyle/>
          <a:p>
            <a:r>
              <a:rPr lang="en-US" dirty="0"/>
              <a:t>Use folder structures</a:t>
            </a:r>
          </a:p>
          <a:p>
            <a:r>
              <a:rPr lang="en-US" dirty="0"/>
              <a:t>Use consistent file names</a:t>
            </a:r>
          </a:p>
          <a:p>
            <a:r>
              <a:rPr lang="en-US" dirty="0"/>
              <a:t>Keep raw data separate</a:t>
            </a:r>
            <a:br>
              <a:rPr lang="en-US" dirty="0"/>
            </a:br>
            <a:r>
              <a:rPr lang="en-US" dirty="0"/>
              <a:t>from analysis</a:t>
            </a:r>
          </a:p>
          <a:p>
            <a:r>
              <a:rPr lang="en-US" dirty="0"/>
              <a:t>Use file versioning</a:t>
            </a:r>
          </a:p>
        </p:txBody>
      </p:sp>
      <p:pic>
        <p:nvPicPr>
          <p:cNvPr id="15" name="Picture 14" descr="A diagram of a project&#10;&#10;Description automatically generated">
            <a:extLst>
              <a:ext uri="{FF2B5EF4-FFF2-40B4-BE49-F238E27FC236}">
                <a16:creationId xmlns:a16="http://schemas.microsoft.com/office/drawing/2014/main" id="{7AB61CBA-1CE6-388B-DBB3-2C084946B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36" t="5052" r="10214" b="5188"/>
          <a:stretch/>
        </p:blipFill>
        <p:spPr>
          <a:xfrm>
            <a:off x="5166360" y="1811717"/>
            <a:ext cx="6391656" cy="4113595"/>
          </a:xfrm>
          <a:prstGeom prst="rect">
            <a:avLst/>
          </a:prstGeom>
          <a:ln>
            <a:solidFill>
              <a:srgbClr val="101968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6D64A4-41D8-5D5D-CDBB-18305B5F43F7}"/>
              </a:ext>
            </a:extLst>
          </p:cNvPr>
          <p:cNvSpPr txBox="1"/>
          <p:nvPr/>
        </p:nvSpPr>
        <p:spPr>
          <a:xfrm>
            <a:off x="5078833" y="5976152"/>
            <a:ext cx="1430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Briney et al. 2020</a:t>
            </a:r>
          </a:p>
        </p:txBody>
      </p:sp>
    </p:spTree>
    <p:extLst>
      <p:ext uri="{BB962C8B-B14F-4D97-AF65-F5344CB8AC3E}">
        <p14:creationId xmlns:p14="http://schemas.microsoft.com/office/powerpoint/2010/main" val="1713559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Backup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3-2-1 rule</a:t>
            </a:r>
          </a:p>
          <a:p>
            <a:pPr lvl="1"/>
            <a:r>
              <a:rPr lang="en-US" b="1" dirty="0"/>
              <a:t>Three</a:t>
            </a:r>
            <a:r>
              <a:rPr lang="en-US" dirty="0"/>
              <a:t> copies of the data</a:t>
            </a:r>
          </a:p>
          <a:p>
            <a:pPr lvl="1"/>
            <a:r>
              <a:rPr lang="en-US" b="1" dirty="0"/>
              <a:t>Two</a:t>
            </a:r>
            <a:r>
              <a:rPr lang="en-US" dirty="0"/>
              <a:t> geographically separate locations</a:t>
            </a:r>
          </a:p>
          <a:p>
            <a:pPr lvl="1"/>
            <a:r>
              <a:rPr lang="en-US" dirty="0"/>
              <a:t>More than </a:t>
            </a:r>
            <a:r>
              <a:rPr lang="en-US" b="1" dirty="0"/>
              <a:t>one</a:t>
            </a:r>
            <a:r>
              <a:rPr lang="en-US" dirty="0"/>
              <a:t> type of storage device</a:t>
            </a:r>
          </a:p>
        </p:txBody>
      </p:sp>
      <p:pic>
        <p:nvPicPr>
          <p:cNvPr id="6" name="Picture 5" descr="A cartoon of animals on a computer&#10;&#10;Description automatically generated">
            <a:extLst>
              <a:ext uri="{FF2B5EF4-FFF2-40B4-BE49-F238E27FC236}">
                <a16:creationId xmlns:a16="http://schemas.microsoft.com/office/drawing/2014/main" id="{027341EA-AC5A-B675-7D6D-2375A50E4B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7083" y="1883559"/>
            <a:ext cx="4283676" cy="2586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33888-E649-E521-AA22-C9F3B88E3F16}"/>
              </a:ext>
            </a:extLst>
          </p:cNvPr>
          <p:cNvSpPr txBox="1"/>
          <p:nvPr/>
        </p:nvSpPr>
        <p:spPr>
          <a:xfrm>
            <a:off x="7669042" y="4386419"/>
            <a:ext cx="2952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1362453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Write a Living Data Management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0576" cy="4351338"/>
          </a:xfrm>
        </p:spPr>
        <p:txBody>
          <a:bodyPr/>
          <a:lstStyle/>
          <a:p>
            <a:r>
              <a:rPr lang="en-US" dirty="0"/>
              <a:t>Document important details (e.g. file organization and storage, backup plan, etc.) in one place</a:t>
            </a:r>
          </a:p>
          <a:p>
            <a:r>
              <a:rPr lang="en-US" dirty="0"/>
              <a:t>Can be relatively short</a:t>
            </a:r>
          </a:p>
          <a:p>
            <a:r>
              <a:rPr lang="en-US" dirty="0"/>
              <a:t>Update as research project evolves</a:t>
            </a:r>
          </a:p>
        </p:txBody>
      </p:sp>
      <p:pic>
        <p:nvPicPr>
          <p:cNvPr id="6" name="Picture 5" descr="A cartoon of animals on a computer&#10;&#10;Description automatically generated">
            <a:extLst>
              <a:ext uri="{FF2B5EF4-FFF2-40B4-BE49-F238E27FC236}">
                <a16:creationId xmlns:a16="http://schemas.microsoft.com/office/drawing/2014/main" id="{027341EA-AC5A-B675-7D6D-2375A50E4B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7083" y="1883559"/>
            <a:ext cx="4283676" cy="2586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33888-E649-E521-AA22-C9F3B88E3F16}"/>
              </a:ext>
            </a:extLst>
          </p:cNvPr>
          <p:cNvSpPr txBox="1"/>
          <p:nvPr/>
        </p:nvSpPr>
        <p:spPr>
          <a:xfrm>
            <a:off x="7669041" y="4386419"/>
            <a:ext cx="3072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3006176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42EC-846F-3B53-F73E-4E3141D5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Sharpen Your Data Management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47-CB4D-0B69-4B23-E37BD50BB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0576" cy="4351338"/>
          </a:xfrm>
        </p:spPr>
        <p:txBody>
          <a:bodyPr>
            <a:normAutofit/>
          </a:bodyPr>
          <a:lstStyle/>
          <a:p>
            <a:r>
              <a:rPr lang="en-US" sz="2400" dirty="0" err="1"/>
              <a:t>Briney</a:t>
            </a:r>
            <a:r>
              <a:rPr lang="en-US" sz="2400" dirty="0"/>
              <a:t>, K. A., Coates, H. L., &amp; </a:t>
            </a:r>
            <a:r>
              <a:rPr lang="en-US" sz="2400" dirty="0" err="1"/>
              <a:t>Goben</a:t>
            </a:r>
            <a:r>
              <a:rPr lang="en-US" sz="2400" dirty="0"/>
              <a:t>, A. (2020). Foundational practices of research data management. Research Ideas and Outcomes 6: e56508. </a:t>
            </a:r>
            <a:r>
              <a:rPr lang="en-US" sz="2400" dirty="0">
                <a:hlinkClick r:id="rId2"/>
              </a:rPr>
              <a:t>https://doi.org/10.3897/rio.6.e56508</a:t>
            </a:r>
            <a:endParaRPr lang="en-US" sz="2400" dirty="0"/>
          </a:p>
          <a:p>
            <a:r>
              <a:rPr lang="en-US" sz="2400" dirty="0" err="1"/>
              <a:t>Briney</a:t>
            </a:r>
            <a:r>
              <a:rPr lang="en-US" sz="2400" dirty="0"/>
              <a:t>, K. (2023). The Research Data Management Workbook. Caltech Library. </a:t>
            </a:r>
            <a:r>
              <a:rPr lang="en-US" sz="2400" dirty="0">
                <a:hlinkClick r:id="rId3"/>
              </a:rPr>
              <a:t>https://doi.org/10.7907/z6czh-7zx60</a:t>
            </a:r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6B3AD-9CCE-A608-45EF-01BAB809C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428" y="1690688"/>
            <a:ext cx="3346694" cy="4507992"/>
          </a:xfrm>
          <a:prstGeom prst="rect">
            <a:avLst/>
          </a:prstGeom>
          <a:ln>
            <a:solidFill>
              <a:srgbClr val="101968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929145-0CF7-9213-DE70-BC86C6389BD3}"/>
              </a:ext>
            </a:extLst>
          </p:cNvPr>
          <p:cNvSpPr txBox="1"/>
          <p:nvPr/>
        </p:nvSpPr>
        <p:spPr>
          <a:xfrm>
            <a:off x="7575145" y="6170156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Briney 2023</a:t>
            </a:r>
          </a:p>
        </p:txBody>
      </p:sp>
    </p:spTree>
    <p:extLst>
      <p:ext uri="{BB962C8B-B14F-4D97-AF65-F5344CB8AC3E}">
        <p14:creationId xmlns:p14="http://schemas.microsoft.com/office/powerpoint/2010/main" val="1626940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DA8C-3736-FDB8-DBB9-3AAB5D625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Project Management in RStudio</a:t>
            </a:r>
          </a:p>
        </p:txBody>
      </p:sp>
      <p:pic>
        <p:nvPicPr>
          <p:cNvPr id="10" name="Picture 9" descr="A project session RStudio showing 4 panes: 1. Source pane showing the R workshop script, 2. Console pane showing R startup and version information, 3. An empty Environment pane, 4. Output pane showing R and RStudio Resources.">
            <a:extLst>
              <a:ext uri="{FF2B5EF4-FFF2-40B4-BE49-F238E27FC236}">
                <a16:creationId xmlns:a16="http://schemas.microsoft.com/office/drawing/2014/main" id="{A7A4BA1B-693F-C1C1-8FA1-C33481281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911" y="1418253"/>
            <a:ext cx="7025098" cy="52717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8519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C07FF-ABDE-F1E9-2DF8-B8CE3C452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0D9A-416E-65A6-8EBC-D708E424B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RStudio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5A8B2-96F0-40CE-A6D0-2E24CF4CF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Advantages of RStudio Projects:</a:t>
            </a:r>
          </a:p>
          <a:p>
            <a:r>
              <a:rPr lang="en-US" b="1" dirty="0"/>
              <a:t>Automatically set working directory</a:t>
            </a:r>
          </a:p>
          <a:p>
            <a:r>
              <a:rPr lang="en-US" b="1" dirty="0"/>
              <a:t>Portable</a:t>
            </a:r>
          </a:p>
          <a:p>
            <a:r>
              <a:rPr lang="en-US" b="1" dirty="0"/>
              <a:t>Collaborator friendly</a:t>
            </a:r>
          </a:p>
          <a:p>
            <a:r>
              <a:rPr lang="en-US" dirty="0"/>
              <a:t>Supports version control with Git/GitHub</a:t>
            </a:r>
          </a:p>
          <a:p>
            <a:r>
              <a:rPr lang="en-US" dirty="0"/>
              <a:t>Can aid reproducibility with </a:t>
            </a:r>
            <a:r>
              <a:rPr lang="en-US" dirty="0" err="1"/>
              <a:t>renv</a:t>
            </a:r>
            <a:r>
              <a:rPr lang="en-US" dirty="0"/>
              <a:t> package</a:t>
            </a:r>
          </a:p>
          <a:p>
            <a:r>
              <a:rPr lang="en-US" b="1" dirty="0"/>
              <a:t>Can integrate with GitHub Copilot</a:t>
            </a:r>
          </a:p>
        </p:txBody>
      </p:sp>
    </p:spTree>
    <p:extLst>
      <p:ext uri="{BB962C8B-B14F-4D97-AF65-F5344CB8AC3E}">
        <p14:creationId xmlns:p14="http://schemas.microsoft.com/office/powerpoint/2010/main" val="482511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Overview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970896" y="1757183"/>
            <a:ext cx="5497998" cy="4757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Review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Sharing of LTER Network 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EDI data repository and FCE data catalog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Citing 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Best practices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Data and project management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Formatting data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Describing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Preparing for publication with  ezEML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7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63AD9-9C53-A517-5AEA-CF2BE9621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24C79-4C7B-F0C1-DFB2-F70D5FF86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Setting up an RStudio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E291-7EA4-4AEC-03E2-56AB5D389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Start RStudio.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 the File menu, click on New Project. Choose </a:t>
            </a:r>
            <a:r>
              <a:rPr lang="en-US" b="1" dirty="0"/>
              <a:t>New Directory</a:t>
            </a:r>
            <a:r>
              <a:rPr lang="en-US" dirty="0"/>
              <a:t>, then </a:t>
            </a:r>
            <a:r>
              <a:rPr lang="en-US" b="1" dirty="0"/>
              <a:t>New Project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Enter a name for this new folder (or “directory”) and choose a convenient location for it. This will be your working directory.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on Create Project.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folders for data (with “raw”, “intermediate”, and “final” subfolders), r scripts, and figures in your working directory.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Place raw data files and script files into respective folders.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14BD51-FCD2-8A60-83BD-73D2EA1DB0B1}"/>
              </a:ext>
            </a:extLst>
          </p:cNvPr>
          <p:cNvSpPr txBox="1"/>
          <p:nvPr/>
        </p:nvSpPr>
        <p:spPr>
          <a:xfrm>
            <a:off x="838200" y="6311900"/>
            <a:ext cx="79606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Adapted from: </a:t>
            </a:r>
            <a:r>
              <a:rPr lang="en-US" sz="1200" dirty="0">
                <a:hlinkClick r:id="rId2"/>
              </a:rPr>
              <a:t>https://datacarpentry.github.io/R-ecology-lesson/introduction-r-rstudio.html#getting-set-up-in-rstudio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6852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F5E6-91A3-5404-C577-5155A1847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Organizing Your Working Directory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32F72-F9D2-621E-B166-53147909B7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159473" y="1887860"/>
            <a:ext cx="5650549" cy="37439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78491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C424-4E52-2F4C-E944-5AF13182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Organizing Your Working Directory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3AFA21-33FF-A98B-38FF-CC9BE591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6028" y="1690687"/>
            <a:ext cx="4324491" cy="28653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6ECB70-2FD5-FDEA-E6D1-B0DBF730E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488" y="3778718"/>
            <a:ext cx="4825612" cy="253188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Arrow Connector 6" descr="An arrow pointing from the data folder in the RStudio project to an image of subfolders, which include final, intermediate, and raw folders to organize the data.">
            <a:extLst>
              <a:ext uri="{FF2B5EF4-FFF2-40B4-BE49-F238E27FC236}">
                <a16:creationId xmlns:a16="http://schemas.microsoft.com/office/drawing/2014/main" id="{E139CBF9-5B9F-388B-9A84-85889C0F1A79}"/>
              </a:ext>
            </a:extLst>
          </p:cNvPr>
          <p:cNvCxnSpPr>
            <a:cxnSpLocks/>
          </p:cNvCxnSpPr>
          <p:nvPr/>
        </p:nvCxnSpPr>
        <p:spPr>
          <a:xfrm>
            <a:off x="1618593" y="3857297"/>
            <a:ext cx="4990895" cy="1837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454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D9036-D622-C494-ADAF-63EE681E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RStudio Projects: Portability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2879E-C095-0EC7-5067-9F6209B6D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1112"/>
          </a:xfrm>
        </p:spPr>
        <p:txBody>
          <a:bodyPr>
            <a:normAutofit/>
          </a:bodyPr>
          <a:lstStyle/>
          <a:p>
            <a:r>
              <a:rPr lang="en-US" dirty="0"/>
              <a:t>R script without RStudio project: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Often requires specifying working directory or full file path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Script may break if “</a:t>
            </a:r>
            <a:r>
              <a:rPr lang="en-US" dirty="0" err="1"/>
              <a:t>my_project</a:t>
            </a:r>
            <a:r>
              <a:rPr lang="en-US" dirty="0"/>
              <a:t>” folder is moved or shared</a:t>
            </a:r>
          </a:p>
          <a:p>
            <a:r>
              <a:rPr lang="en-US" dirty="0"/>
              <a:t>With RStudio project:</a:t>
            </a:r>
          </a:p>
          <a:p>
            <a:endParaRPr lang="en-US" dirty="0"/>
          </a:p>
          <a:p>
            <a:pPr lvl="1"/>
            <a:r>
              <a:rPr lang="en-US" dirty="0"/>
              <a:t>Path always relative to “</a:t>
            </a:r>
            <a:r>
              <a:rPr lang="en-US" dirty="0" err="1"/>
              <a:t>my_project</a:t>
            </a:r>
            <a:r>
              <a:rPr lang="en-US" dirty="0"/>
              <a:t>” folder</a:t>
            </a:r>
          </a:p>
          <a:p>
            <a:pPr lvl="1"/>
            <a:r>
              <a:rPr lang="en-US" dirty="0"/>
              <a:t>Project becomes portable</a:t>
            </a:r>
          </a:p>
          <a:p>
            <a:pPr lvl="1"/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D0D1BF6-469E-E98D-E1F4-567C7A82B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939" y="2411230"/>
            <a:ext cx="8716269" cy="57804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7E6DE3C-8FF0-8D8E-287A-AE17726C2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960" y="4588207"/>
            <a:ext cx="8205829" cy="36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53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E6746-BDBC-A3D3-8BD1-95934FC0B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2D75E-42D8-EFB5-EEF6-BFFDB53A1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FE365-963E-30DE-2165-8A1379FF6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“Any use of generative ‘AI’ should be </a:t>
            </a:r>
            <a:r>
              <a:rPr lang="en-US" b="1" dirty="0"/>
              <a:t>transparent</a:t>
            </a:r>
            <a:r>
              <a:rPr lang="en-US" dirty="0"/>
              <a:t>, </a:t>
            </a:r>
            <a:r>
              <a:rPr lang="en-US" b="1" dirty="0"/>
              <a:t>accountable</a:t>
            </a:r>
            <a:r>
              <a:rPr lang="en-US" dirty="0"/>
              <a:t> and </a:t>
            </a:r>
            <a:r>
              <a:rPr lang="en-US" b="1" dirty="0"/>
              <a:t>acknowledged</a:t>
            </a:r>
            <a:r>
              <a:rPr lang="en-US" dirty="0"/>
              <a:t>. Check the editorial policies of journals before submission to ensure you are using the most up-to-date guidance” – Cooper et al. 2025</a:t>
            </a:r>
          </a:p>
          <a:p>
            <a:r>
              <a:rPr lang="en-US" dirty="0"/>
              <a:t>Check with your advisor and institution before using generative AI for anything research related.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55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7F939-C56D-C0B6-F463-383840E7A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B9FC-A1E0-C821-9953-FD1EAB90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7322F-4AED-1669-BD13-0CD917621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“You need a fundamental understanding of coding to be able to use Copilot effectively.” – O’Hara and Kui 2025</a:t>
            </a:r>
          </a:p>
          <a:p>
            <a:r>
              <a:rPr lang="en-US" dirty="0"/>
              <a:t>Following data-management best practices will enable better use of GitHub Copilot</a:t>
            </a:r>
          </a:p>
        </p:txBody>
      </p:sp>
    </p:spTree>
    <p:extLst>
      <p:ext uri="{BB962C8B-B14F-4D97-AF65-F5344CB8AC3E}">
        <p14:creationId xmlns:p14="http://schemas.microsoft.com/office/powerpoint/2010/main" val="3076215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C950B-7BE0-3EE1-3AC1-5EE550A26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B5FC7-14AB-83F7-B0ED-93CECFAE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GitHub Copilot in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906E9-333F-000E-A6C6-6A0709FA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GenAI programming resources recently featured in LTER IM monthly meeting</a:t>
            </a:r>
          </a:p>
          <a:p>
            <a:pPr lvl="1"/>
            <a:r>
              <a:rPr lang="en-US" dirty="0"/>
              <a:t>Casey O’Hara and Li Kui (2025), AI for Ecologists. URL </a:t>
            </a:r>
            <a:r>
              <a:rPr lang="en-US" u="sng" dirty="0">
                <a:hlinkClick r:id="rId2"/>
              </a:rPr>
              <a:t>https://nceas-learning-hub.github.io/ai_for_nceas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Elmendorf (2026), NWT LTER AI Tools Introduction. URL </a:t>
            </a:r>
            <a:r>
              <a:rPr lang="en-US" dirty="0">
                <a:hlinkClick r:id="rId3"/>
              </a:rPr>
              <a:t>https://nwtlter.github.io/data_skills/AI_intro_to_AI.html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008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C197-B566-5285-82DC-C732D897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Formatting Data: Tidy is the Goal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493BA8-EB87-A4AC-13B7-976A90A6A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B8E868-BF6E-242C-0F41-875B96CB5BF8}"/>
              </a:ext>
            </a:extLst>
          </p:cNvPr>
          <p:cNvSpPr txBox="1"/>
          <p:nvPr/>
        </p:nvSpPr>
        <p:spPr>
          <a:xfrm>
            <a:off x="2121715" y="6140744"/>
            <a:ext cx="2884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Artwork by @allison_horst (CC BY 4.0)</a:t>
            </a:r>
          </a:p>
        </p:txBody>
      </p:sp>
    </p:spTree>
    <p:extLst>
      <p:ext uri="{BB962C8B-B14F-4D97-AF65-F5344CB8AC3E}">
        <p14:creationId xmlns:p14="http://schemas.microsoft.com/office/powerpoint/2010/main" val="1926503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24236F3-AE50-FD31-20F6-9D410CFEE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223699"/>
              </p:ext>
            </p:extLst>
          </p:nvPr>
        </p:nvGraphicFramePr>
        <p:xfrm>
          <a:off x="5158853" y="4283778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34399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5314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3B4FBB-ED2E-634B-579D-6EB55BCE3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841069"/>
              </p:ext>
            </p:extLst>
          </p:nvPr>
        </p:nvGraphicFramePr>
        <p:xfrm>
          <a:off x="5155806" y="2197463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201099"/>
            <a:ext cx="10353761" cy="10933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33DF65C-DB68-29C4-1C3B-C92EACEDF6BC}"/>
              </a:ext>
            </a:extLst>
          </p:cNvPr>
          <p:cNvSpPr txBox="1">
            <a:spLocks/>
          </p:cNvSpPr>
          <p:nvPr/>
        </p:nvSpPr>
        <p:spPr>
          <a:xfrm>
            <a:off x="371802" y="1526275"/>
            <a:ext cx="4676690" cy="4811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rectangle of data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blank columns or rows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blank cells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data type per column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One value per cell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Use simple headers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spaces</a:t>
            </a:r>
          </a:p>
          <a:p>
            <a:pPr marL="914400" lvl="1" indent="-457200" algn="l">
              <a:buFont typeface="Courier New" panose="02070309020205020404" pitchFamily="49" charset="0"/>
              <a:buChar char="o"/>
            </a:pPr>
            <a:r>
              <a:rPr lang="en-US" sz="2400" dirty="0">
                <a:cs typeface="Times New Roman" panose="02020603050405020304" pitchFamily="18" charset="0"/>
              </a:rPr>
              <a:t>No special characters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13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BCB215-6DF9-64BA-B9CC-E48543071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973731"/>
              </p:ext>
            </p:extLst>
          </p:nvPr>
        </p:nvGraphicFramePr>
        <p:xfrm>
          <a:off x="5174093" y="4289874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10015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77527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AFB1B9-F32B-7164-C106-579219B7A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816448"/>
              </p:ext>
            </p:extLst>
          </p:nvPr>
        </p:nvGraphicFramePr>
        <p:xfrm>
          <a:off x="5171046" y="2203559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114962"/>
            <a:ext cx="10353761" cy="116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2C03666-B8F0-8D41-F5F7-F2108C76A242}"/>
              </a:ext>
            </a:extLst>
          </p:cNvPr>
          <p:cNvSpPr txBox="1">
            <a:spLocks/>
          </p:cNvSpPr>
          <p:nvPr/>
        </p:nvSpPr>
        <p:spPr>
          <a:xfrm>
            <a:off x="633575" y="1565689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2E6DE0D-8700-9AE5-33E8-BB836CD93E9F}"/>
              </a:ext>
            </a:extLst>
          </p:cNvPr>
          <p:cNvSpPr txBox="1">
            <a:spLocks/>
          </p:cNvSpPr>
          <p:nvPr/>
        </p:nvSpPr>
        <p:spPr>
          <a:xfrm>
            <a:off x="785975" y="1418831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Format dates as YYYY-MM-DD</a:t>
            </a:r>
          </a:p>
          <a:p>
            <a:pPr>
              <a:lnSpc>
                <a:spcPct val="100000"/>
              </a:lnSpc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Use consistent categorical variable codes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Avoid calculations or graphs</a:t>
            </a:r>
          </a:p>
        </p:txBody>
      </p:sp>
    </p:spTree>
    <p:extLst>
      <p:ext uri="{BB962C8B-B14F-4D97-AF65-F5344CB8AC3E}">
        <p14:creationId xmlns:p14="http://schemas.microsoft.com/office/powerpoint/2010/main" val="2754768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748"/>
            <a:ext cx="4368602" cy="125046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/>
              <a:t>Sharing of LTER Network Data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40080" y="2872898"/>
            <a:ext cx="4243589" cy="35660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Ongoing since NSF funded first LTER sites in 1980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Enables new science!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Supports open science and reproducibility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600" dirty="0"/>
              <a:t>Funders and journal publishers often require datasets in a recognized data repository</a:t>
            </a:r>
            <a:endParaRPr lang="en-US" sz="22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8E872-BD1D-1412-5300-D5CCD5296C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" b="140"/>
          <a:stretch/>
        </p:blipFill>
        <p:spPr>
          <a:xfrm>
            <a:off x="5326450" y="10"/>
            <a:ext cx="687725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2797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BCB215-6DF9-64BA-B9CC-E48543071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308259"/>
              </p:ext>
            </p:extLst>
          </p:nvPr>
        </p:nvGraphicFramePr>
        <p:xfrm>
          <a:off x="5174093" y="4289874"/>
          <a:ext cx="5549144" cy="13442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6880">
                  <a:extLst>
                    <a:ext uri="{9D8B030D-6E8A-4147-A177-3AD203B41FA5}">
                      <a16:colId xmlns:a16="http://schemas.microsoft.com/office/drawing/2014/main" val="4255984991"/>
                    </a:ext>
                  </a:extLst>
                </a:gridCol>
                <a:gridCol w="472268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010015">
                  <a:extLst>
                    <a:ext uri="{9D8B030D-6E8A-4147-A177-3AD203B41FA5}">
                      <a16:colId xmlns:a16="http://schemas.microsoft.com/office/drawing/2014/main" val="2413665488"/>
                    </a:ext>
                  </a:extLst>
                </a:gridCol>
                <a:gridCol w="677527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59599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498021">
                  <a:extLst>
                    <a:ext uri="{9D8B030D-6E8A-4147-A177-3AD203B41FA5}">
                      <a16:colId xmlns:a16="http://schemas.microsoft.com/office/drawing/2014/main" val="3266006"/>
                    </a:ext>
                  </a:extLst>
                </a:gridCol>
                <a:gridCol w="1188440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Subject_ID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834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Unsure of id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2012-07-01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Forgot to measure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AFB1B9-F32B-7164-C106-579219B7A9C8}"/>
              </a:ext>
            </a:extLst>
          </p:cNvPr>
          <p:cNvGraphicFramePr>
            <a:graphicFrameLocks noGrp="1"/>
          </p:cNvGraphicFramePr>
          <p:nvPr/>
        </p:nvGraphicFramePr>
        <p:xfrm>
          <a:off x="5171046" y="2203559"/>
          <a:ext cx="5549146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78173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108514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036865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633271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Plot #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ID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Stage1207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33.2, 1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five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2? Not 100% sure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44.0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 marL="6191" marR="6191" marT="6191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21070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5E7A03E-B120-02CD-F545-0BB38FA3E1F4}"/>
              </a:ext>
            </a:extLst>
          </p:cNvPr>
          <p:cNvSpPr txBox="1">
            <a:spLocks/>
          </p:cNvSpPr>
          <p:nvPr/>
        </p:nvSpPr>
        <p:spPr>
          <a:xfrm>
            <a:off x="913795" y="114962"/>
            <a:ext cx="10353761" cy="116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Formatting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ACE99E-2157-1448-F162-30414A2271E0}"/>
              </a:ext>
            </a:extLst>
          </p:cNvPr>
          <p:cNvCxnSpPr>
            <a:cxnSpLocks/>
          </p:cNvCxnSpPr>
          <p:nvPr/>
        </p:nvCxnSpPr>
        <p:spPr>
          <a:xfrm>
            <a:off x="7491845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AD518-0008-4D7F-C7CB-3DBC82BBF025}"/>
              </a:ext>
            </a:extLst>
          </p:cNvPr>
          <p:cNvCxnSpPr/>
          <p:nvPr/>
        </p:nvCxnSpPr>
        <p:spPr>
          <a:xfrm flipV="1">
            <a:off x="7503180" y="1577216"/>
            <a:ext cx="45720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E5D07-6116-9A12-C618-73922EC5852C}"/>
              </a:ext>
            </a:extLst>
          </p:cNvPr>
          <p:cNvCxnSpPr>
            <a:cxnSpLocks/>
          </p:cNvCxnSpPr>
          <p:nvPr/>
        </p:nvCxnSpPr>
        <p:spPr>
          <a:xfrm flipV="1">
            <a:off x="7659353" y="3749383"/>
            <a:ext cx="287379" cy="35714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9E844B-DA33-06AD-1E18-542D8611D8D3}"/>
              </a:ext>
            </a:extLst>
          </p:cNvPr>
          <p:cNvCxnSpPr>
            <a:cxnSpLocks/>
          </p:cNvCxnSpPr>
          <p:nvPr/>
        </p:nvCxnSpPr>
        <p:spPr>
          <a:xfrm flipH="1" flipV="1">
            <a:off x="7491845" y="3960469"/>
            <a:ext cx="181156" cy="16365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2C03666-B8F0-8D41-F5F7-F2108C76A242}"/>
              </a:ext>
            </a:extLst>
          </p:cNvPr>
          <p:cNvSpPr txBox="1">
            <a:spLocks/>
          </p:cNvSpPr>
          <p:nvPr/>
        </p:nvSpPr>
        <p:spPr>
          <a:xfrm>
            <a:off x="633575" y="1565689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2E6DE0D-8700-9AE5-33E8-BB836CD93E9F}"/>
              </a:ext>
            </a:extLst>
          </p:cNvPr>
          <p:cNvSpPr txBox="1">
            <a:spLocks/>
          </p:cNvSpPr>
          <p:nvPr/>
        </p:nvSpPr>
        <p:spPr>
          <a:xfrm>
            <a:off x="785975" y="1418831"/>
            <a:ext cx="4218982" cy="4367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Don’t highlight cells or embed comments</a:t>
            </a:r>
          </a:p>
          <a:p>
            <a:pPr>
              <a:lnSpc>
                <a:spcPct val="100000"/>
              </a:lnSpc>
              <a:defRPr/>
            </a:pPr>
            <a:r>
              <a:rPr lang="en-US" sz="2400" dirty="0">
                <a:effectLst/>
                <a:cs typeface="Times New Roman" panose="02020603050405020304" pitchFamily="18" charset="0"/>
              </a:rPr>
              <a:t>Document any changes you make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anose="02020603050405020304" pitchFamily="18" charset="0"/>
              </a:rPr>
              <a:t>Store metadata in separate sheet or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9214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3B23D-07FB-8568-3A72-B1B221C67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What are metadata?</a:t>
            </a:r>
          </a:p>
          <a:p>
            <a:pPr lvl="1"/>
            <a:r>
              <a:rPr lang="en-US" dirty="0"/>
              <a:t>Metadata = data about data</a:t>
            </a:r>
          </a:p>
          <a:p>
            <a:pPr lvl="1"/>
            <a:r>
              <a:rPr lang="en-US" dirty="0"/>
              <a:t>Document </a:t>
            </a:r>
            <a:r>
              <a:rPr lang="en-US" b="1" dirty="0"/>
              <a:t>who</a:t>
            </a:r>
            <a:r>
              <a:rPr lang="en-US" dirty="0"/>
              <a:t>, </a:t>
            </a:r>
            <a:r>
              <a:rPr lang="en-US" b="1" dirty="0"/>
              <a:t>what</a:t>
            </a:r>
            <a:r>
              <a:rPr lang="en-US" dirty="0"/>
              <a:t>, </a:t>
            </a:r>
            <a:r>
              <a:rPr lang="en-US" b="1" dirty="0"/>
              <a:t>why</a:t>
            </a:r>
            <a:r>
              <a:rPr lang="en-US" dirty="0"/>
              <a:t>, </a:t>
            </a:r>
            <a:r>
              <a:rPr lang="en-US" b="1" dirty="0"/>
              <a:t>where</a:t>
            </a:r>
            <a:r>
              <a:rPr lang="en-US" dirty="0"/>
              <a:t>, and </a:t>
            </a:r>
            <a:r>
              <a:rPr lang="en-US" b="1" dirty="0"/>
              <a:t>when</a:t>
            </a:r>
          </a:p>
          <a:p>
            <a:r>
              <a:rPr lang="en-US" dirty="0"/>
              <a:t>Why use metadata?</a:t>
            </a:r>
          </a:p>
          <a:p>
            <a:pPr lvl="1"/>
            <a:r>
              <a:rPr lang="en-US" dirty="0"/>
              <a:t>Keep track of important details about data</a:t>
            </a:r>
          </a:p>
          <a:p>
            <a:pPr lvl="1"/>
            <a:r>
              <a:rPr lang="en-US" dirty="0"/>
              <a:t>Required to publish datasets</a:t>
            </a:r>
          </a:p>
          <a:p>
            <a:pPr lvl="1"/>
            <a:r>
              <a:rPr lang="en-US" dirty="0"/>
              <a:t>Increase findability and usability of published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079F916-82D6-15DE-507D-6CA0D70A5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315649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r>
              <a:rPr lang="en-US" dirty="0"/>
              <a:t>Dataset metadata should include:</a:t>
            </a:r>
          </a:p>
          <a:p>
            <a:pPr lvl="1"/>
            <a:r>
              <a:rPr lang="en-US" dirty="0"/>
              <a:t>Data table information (i.e. data dictionary)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Abstract</a:t>
            </a:r>
          </a:p>
          <a:p>
            <a:pPr lvl="1"/>
            <a:r>
              <a:rPr lang="en-US" dirty="0"/>
              <a:t>Parties responsible for dataset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/>
              <a:t>Intellectual rights</a:t>
            </a:r>
          </a:p>
          <a:p>
            <a:pPr lvl="1"/>
            <a:r>
              <a:rPr lang="en-US" dirty="0"/>
              <a:t>Keywords</a:t>
            </a:r>
          </a:p>
          <a:p>
            <a:pPr lvl="1"/>
            <a:r>
              <a:rPr lang="en-US" dirty="0"/>
              <a:t>Geographic, temporal, and taxonomic coverage</a:t>
            </a:r>
          </a:p>
          <a:p>
            <a:pPr lvl="1"/>
            <a:r>
              <a:rPr lang="en-US" dirty="0"/>
              <a:t>Information about non-tabular data (if applicable)</a:t>
            </a:r>
          </a:p>
          <a:p>
            <a:pPr lvl="1"/>
            <a:r>
              <a:rPr lang="en-US" dirty="0"/>
              <a:t>Project funding</a:t>
            </a:r>
          </a:p>
          <a:p>
            <a:pPr lvl="1"/>
            <a:r>
              <a:rPr lang="en-US" dirty="0"/>
              <a:t>Permits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2633577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240C9-F83B-2E5E-1E9E-A578E6C37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A81C-A3F0-7F3D-2511-590A08274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7370"/>
            <a:ext cx="10596197" cy="120565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Documenting Metadata: Data Dictionary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100E8-B05D-00A8-9678-EB36010B1E64}"/>
              </a:ext>
            </a:extLst>
          </p:cNvPr>
          <p:cNvSpPr txBox="1">
            <a:spLocks/>
          </p:cNvSpPr>
          <p:nvPr/>
        </p:nvSpPr>
        <p:spPr>
          <a:xfrm>
            <a:off x="488516" y="1360653"/>
            <a:ext cx="5921428" cy="16858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Describes data table variables (Broman and Woo 2018)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Create as early as possible!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D0E515-0BE4-832B-82F4-11D7E80678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41025"/>
              </p:ext>
            </p:extLst>
          </p:nvPr>
        </p:nvGraphicFramePr>
        <p:xfrm>
          <a:off x="353567" y="2884879"/>
          <a:ext cx="11143118" cy="37547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85891">
                  <a:extLst>
                    <a:ext uri="{9D8B030D-6E8A-4147-A177-3AD203B41FA5}">
                      <a16:colId xmlns:a16="http://schemas.microsoft.com/office/drawing/2014/main" val="340517492"/>
                    </a:ext>
                  </a:extLst>
                </a:gridCol>
                <a:gridCol w="1497434">
                  <a:extLst>
                    <a:ext uri="{9D8B030D-6E8A-4147-A177-3AD203B41FA5}">
                      <a16:colId xmlns:a16="http://schemas.microsoft.com/office/drawing/2014/main" val="1401840109"/>
                    </a:ext>
                  </a:extLst>
                </a:gridCol>
                <a:gridCol w="1268815">
                  <a:extLst>
                    <a:ext uri="{9D8B030D-6E8A-4147-A177-3AD203B41FA5}">
                      <a16:colId xmlns:a16="http://schemas.microsoft.com/office/drawing/2014/main" val="2932889731"/>
                    </a:ext>
                  </a:extLst>
                </a:gridCol>
                <a:gridCol w="1414463">
                  <a:extLst>
                    <a:ext uri="{9D8B030D-6E8A-4147-A177-3AD203B41FA5}">
                      <a16:colId xmlns:a16="http://schemas.microsoft.com/office/drawing/2014/main" val="3043993119"/>
                    </a:ext>
                  </a:extLst>
                </a:gridCol>
                <a:gridCol w="820599">
                  <a:extLst>
                    <a:ext uri="{9D8B030D-6E8A-4147-A177-3AD203B41FA5}">
                      <a16:colId xmlns:a16="http://schemas.microsoft.com/office/drawing/2014/main" val="2546331850"/>
                    </a:ext>
                  </a:extLst>
                </a:gridCol>
                <a:gridCol w="820599">
                  <a:extLst>
                    <a:ext uri="{9D8B030D-6E8A-4147-A177-3AD203B41FA5}">
                      <a16:colId xmlns:a16="http://schemas.microsoft.com/office/drawing/2014/main" val="2067096119"/>
                    </a:ext>
                  </a:extLst>
                </a:gridCol>
                <a:gridCol w="1497581">
                  <a:extLst>
                    <a:ext uri="{9D8B030D-6E8A-4147-A177-3AD203B41FA5}">
                      <a16:colId xmlns:a16="http://schemas.microsoft.com/office/drawing/2014/main" val="1252146955"/>
                    </a:ext>
                  </a:extLst>
                </a:gridCol>
                <a:gridCol w="1018592">
                  <a:extLst>
                    <a:ext uri="{9D8B030D-6E8A-4147-A177-3AD203B41FA5}">
                      <a16:colId xmlns:a16="http://schemas.microsoft.com/office/drawing/2014/main" val="3231978290"/>
                    </a:ext>
                  </a:extLst>
                </a:gridCol>
                <a:gridCol w="1519144">
                  <a:extLst>
                    <a:ext uri="{9D8B030D-6E8A-4147-A177-3AD203B41FA5}">
                      <a16:colId xmlns:a16="http://schemas.microsoft.com/office/drawing/2014/main" val="4001407661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Column 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Definition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 Type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 Time Format String 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Missing Value Code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Missing Value Code Explanation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7263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SITENAME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Name of site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Categorical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SRS2 = Shark River Slough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2624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Date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 of sample collection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YYYY-MM-DD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3842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Time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Time of sample collection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hh:mm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2713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Salinity 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salinity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PSU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0279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TN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total nitrogen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micromolePerLiter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17065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TP 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Concentration of total phosphorus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Numerical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micromolePerLiter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-9999.00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66154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 comments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recorded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9840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724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Title</a:t>
            </a:r>
          </a:p>
          <a:p>
            <a:pPr lvl="2"/>
            <a:r>
              <a:rPr lang="en-US" sz="2400" dirty="0"/>
              <a:t>Should be descriptive, including what, where, and when </a:t>
            </a:r>
          </a:p>
          <a:p>
            <a:pPr lvl="2"/>
            <a:r>
              <a:rPr lang="en-US" sz="2400" b="1" dirty="0"/>
              <a:t>Do not </a:t>
            </a:r>
            <a:r>
              <a:rPr lang="en-US" sz="2400" dirty="0"/>
              <a:t>use</a:t>
            </a:r>
            <a:r>
              <a:rPr lang="en-US" sz="2400" b="1" dirty="0"/>
              <a:t> </a:t>
            </a:r>
            <a:r>
              <a:rPr lang="en-US" sz="2400" dirty="0"/>
              <a:t>manuscript title</a:t>
            </a:r>
          </a:p>
          <a:p>
            <a:pPr lvl="1"/>
            <a:r>
              <a:rPr lang="en-US" sz="2800" dirty="0"/>
              <a:t>Abstract</a:t>
            </a:r>
          </a:p>
          <a:p>
            <a:pPr lvl="2"/>
            <a:r>
              <a:rPr lang="en-US" sz="2400" dirty="0"/>
              <a:t>Describe who, what, why, where, and when of dataset in more detail</a:t>
            </a:r>
          </a:p>
          <a:p>
            <a:pPr lvl="2"/>
            <a:r>
              <a:rPr lang="en-US" sz="2400" b="1" dirty="0"/>
              <a:t>Do not</a:t>
            </a:r>
            <a:r>
              <a:rPr lang="en-US" sz="2400" dirty="0"/>
              <a:t> include results or conclusions from study</a:t>
            </a:r>
          </a:p>
          <a:p>
            <a:pPr lvl="1"/>
            <a:r>
              <a:rPr lang="en-US" sz="2800" dirty="0"/>
              <a:t>Methods</a:t>
            </a:r>
          </a:p>
          <a:p>
            <a:pPr lvl="2"/>
            <a:r>
              <a:rPr lang="en-US" sz="2400" dirty="0"/>
              <a:t>Detail to answer any questions someone might have</a:t>
            </a:r>
          </a:p>
          <a:p>
            <a:pPr lvl="2"/>
            <a:r>
              <a:rPr lang="en-US" sz="2400" dirty="0"/>
              <a:t>Include list of cited references (if applicable)</a:t>
            </a:r>
          </a:p>
          <a:p>
            <a:pPr lvl="1"/>
            <a:r>
              <a:rPr lang="en-US" sz="2800" dirty="0"/>
              <a:t>Intellectual rights</a:t>
            </a:r>
          </a:p>
          <a:p>
            <a:pPr lvl="2"/>
            <a:r>
              <a:rPr lang="en-US" sz="2400" dirty="0"/>
              <a:t>FCE uses CC-BY Creative Commons license</a:t>
            </a:r>
          </a:p>
        </p:txBody>
      </p:sp>
    </p:spTree>
    <p:extLst>
      <p:ext uri="{BB962C8B-B14F-4D97-AF65-F5344CB8AC3E}">
        <p14:creationId xmlns:p14="http://schemas.microsoft.com/office/powerpoint/2010/main" val="10895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5"/>
            <a:ext cx="10515600" cy="4817836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Keywords</a:t>
            </a:r>
          </a:p>
          <a:p>
            <a:pPr lvl="2"/>
            <a:r>
              <a:rPr lang="en-US" sz="2400" dirty="0"/>
              <a:t>Source from LTER Controlled Vocabulary* when possible</a:t>
            </a:r>
          </a:p>
          <a:p>
            <a:pPr lvl="1"/>
            <a:r>
              <a:rPr lang="en-US" sz="2800" dirty="0"/>
              <a:t>Geographic coverage</a:t>
            </a:r>
          </a:p>
          <a:p>
            <a:pPr lvl="2"/>
            <a:r>
              <a:rPr lang="en-US" sz="2400" dirty="0"/>
              <a:t>Coordinates in decimal degrees for publishing</a:t>
            </a:r>
          </a:p>
          <a:p>
            <a:pPr lvl="1"/>
            <a:r>
              <a:rPr lang="en-US" sz="2800" dirty="0"/>
              <a:t>Temporal coverage</a:t>
            </a:r>
          </a:p>
          <a:p>
            <a:pPr lvl="2"/>
            <a:r>
              <a:rPr lang="en-US" sz="2400" dirty="0"/>
              <a:t>Documents when data were collected</a:t>
            </a:r>
          </a:p>
          <a:p>
            <a:pPr lvl="2"/>
            <a:r>
              <a:rPr lang="en-US" sz="2400" dirty="0"/>
              <a:t>Format as YYYY-MM-DD or YYYY</a:t>
            </a:r>
          </a:p>
          <a:p>
            <a:pPr lvl="1"/>
            <a:r>
              <a:rPr lang="en-US" sz="2800" dirty="0"/>
              <a:t>Taxonomic coverage</a:t>
            </a:r>
          </a:p>
          <a:p>
            <a:pPr lvl="2"/>
            <a:r>
              <a:rPr lang="en-US" sz="2400" dirty="0"/>
              <a:t>Important to check spelling of names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E8E685-5F3F-2777-8C51-32753E78657A}"/>
              </a:ext>
            </a:extLst>
          </p:cNvPr>
          <p:cNvSpPr txBox="1"/>
          <p:nvPr/>
        </p:nvSpPr>
        <p:spPr>
          <a:xfrm>
            <a:off x="1623288" y="6311900"/>
            <a:ext cx="5776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*LTER Controlled Vocabulary link: </a:t>
            </a:r>
            <a:r>
              <a:rPr lang="en-US" sz="1200" dirty="0">
                <a:hlinkClick r:id="rId2"/>
              </a:rPr>
              <a:t>https://vocab.lternet.edu/vocab/vocab/index.php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370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91AC-E6AD-745B-6FCD-FFA8AAAB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Documenting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FEC6-C944-C5AF-E680-8016E8AB0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64"/>
            <a:ext cx="10515600" cy="4998811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Information about non-tabular data entities</a:t>
            </a:r>
          </a:p>
          <a:p>
            <a:pPr lvl="2"/>
            <a:r>
              <a:rPr lang="en-US" sz="2400" dirty="0"/>
              <a:t>Includes metadata about model code, geospatial, imagery, or other data entities</a:t>
            </a:r>
          </a:p>
          <a:p>
            <a:pPr lvl="1"/>
            <a:r>
              <a:rPr lang="en-US" sz="2800" dirty="0"/>
              <a:t>Project funding</a:t>
            </a:r>
          </a:p>
          <a:p>
            <a:pPr lvl="2"/>
            <a:r>
              <a:rPr lang="en-US" sz="2400" dirty="0"/>
              <a:t>Information about funding for data collection</a:t>
            </a:r>
          </a:p>
          <a:p>
            <a:pPr lvl="1"/>
            <a:r>
              <a:rPr lang="en-US" sz="2800" dirty="0"/>
              <a:t>Permits</a:t>
            </a:r>
          </a:p>
          <a:p>
            <a:pPr lvl="2"/>
            <a:r>
              <a:rPr lang="en-US" sz="2400" dirty="0"/>
              <a:t>Permits that were required for 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046375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Timing and Importance of Quality Metadata</a:t>
            </a:r>
          </a:p>
        </p:txBody>
      </p:sp>
      <p:pic>
        <p:nvPicPr>
          <p:cNvPr id="5" name="Picture 4" descr="Diagram">
            <a:extLst>
              <a:ext uri="{FF2B5EF4-FFF2-40B4-BE49-F238E27FC236}">
                <a16:creationId xmlns:a16="http://schemas.microsoft.com/office/drawing/2014/main" id="{5612620E-B57A-EE2A-4BA9-DA20FD75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85" r="18019"/>
          <a:stretch/>
        </p:blipFill>
        <p:spPr>
          <a:xfrm>
            <a:off x="5539152" y="1382008"/>
            <a:ext cx="6268917" cy="51108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05136-E19E-F46A-90B0-0339E5C7BB53}"/>
              </a:ext>
            </a:extLst>
          </p:cNvPr>
          <p:cNvSpPr txBox="1">
            <a:spLocks/>
          </p:cNvSpPr>
          <p:nvPr/>
        </p:nvSpPr>
        <p:spPr>
          <a:xfrm>
            <a:off x="634564" y="1870225"/>
            <a:ext cx="4625864" cy="4178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Important for future you!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Important for discovery and re-use of published data!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/>
              <a:t>LTER Network and EDI use Ecological Metadata Language (EML) to document quality metadata</a:t>
            </a:r>
            <a:endParaRPr lang="en-US" dirty="0"/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A0779-6268-72E9-6D93-7F4C64E4CE81}"/>
              </a:ext>
            </a:extLst>
          </p:cNvPr>
          <p:cNvSpPr txBox="1"/>
          <p:nvPr/>
        </p:nvSpPr>
        <p:spPr>
          <a:xfrm>
            <a:off x="6190090" y="5914180"/>
            <a:ext cx="4357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courtesy of </a:t>
            </a:r>
            <a:r>
              <a:rPr lang="en-US" sz="1200" dirty="0" err="1"/>
              <a:t>DataONE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329869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9619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Metadata Creation During Research Life Cycle</a:t>
            </a:r>
          </a:p>
        </p:txBody>
      </p:sp>
      <p:pic>
        <p:nvPicPr>
          <p:cNvPr id="7" name="Picture 6" descr="Diagram&#10;&#10;Depiction of the data publishing life cycle">
            <a:extLst>
              <a:ext uri="{FF2B5EF4-FFF2-40B4-BE49-F238E27FC236}">
                <a16:creationId xmlns:a16="http://schemas.microsoft.com/office/drawing/2014/main" id="{26356A99-023A-5828-F9CD-564D568C6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676" y="2017980"/>
            <a:ext cx="5159721" cy="364215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482164" y="2172978"/>
            <a:ext cx="4625864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Metadata should be described throughout the research life cycle</a:t>
            </a:r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as much as possible in </a:t>
            </a:r>
            <a:r>
              <a:rPr lang="en-US" sz="2400"/>
              <a:t>early stages</a:t>
            </a:r>
            <a:endParaRPr lang="en-US" sz="2400" dirty="0"/>
          </a:p>
          <a:p>
            <a:pPr marL="914400" lvl="1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Regularly add/update throughout life cycle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15E28-2B93-95D6-1C1A-5FF3A47E8A62}"/>
              </a:ext>
            </a:extLst>
          </p:cNvPr>
          <p:cNvSpPr txBox="1"/>
          <p:nvPr/>
        </p:nvSpPr>
        <p:spPr>
          <a:xfrm>
            <a:off x="6647290" y="5612428"/>
            <a:ext cx="4357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courtesy of Environmental data Initiative</a:t>
            </a:r>
          </a:p>
        </p:txBody>
      </p:sp>
    </p:spTree>
    <p:extLst>
      <p:ext uri="{BB962C8B-B14F-4D97-AF65-F5344CB8AC3E}">
        <p14:creationId xmlns:p14="http://schemas.microsoft.com/office/powerpoint/2010/main" val="3433976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8960"/>
            <a:ext cx="10596197" cy="752638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63472" y="1592167"/>
            <a:ext cx="4200190" cy="4686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Form-based web interface to create and edit structured metadata in EML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utilize pre-filled FCE templates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Saves as you go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quality check data and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Produces data package (data + metadata)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9648CC-6427-C9AD-B982-8D1FCA16F8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46"/>
          <a:stretch/>
        </p:blipFill>
        <p:spPr>
          <a:xfrm>
            <a:off x="5414137" y="1555103"/>
            <a:ext cx="6016022" cy="43656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DB4FF8-6C5D-37C5-9031-A6FDF16C6972}"/>
              </a:ext>
            </a:extLst>
          </p:cNvPr>
          <p:cNvSpPr txBox="1"/>
          <p:nvPr/>
        </p:nvSpPr>
        <p:spPr>
          <a:xfrm>
            <a:off x="5324744" y="5938781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https://ezeml.edirepository.org/eml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62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LTER Network Data Release Policy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Data and information derived from publicly funded research in the U.S. LTER Network, totally or partially from LTER funds from NSF… </a:t>
            </a:r>
            <a:r>
              <a:rPr lang="en-US" sz="2000" dirty="0">
                <a:highlight>
                  <a:srgbClr val="FFFF00"/>
                </a:highlight>
              </a:rPr>
              <a:t>[must be].. made available in a community accepted data repository</a:t>
            </a:r>
            <a:r>
              <a:rPr lang="en-US" sz="2000" dirty="0"/>
              <a:t>… with as few restrictions as possible, on a nondiscriminatory basis.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8E872-BD1D-1412-5300-D5CCD5296C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" b="151"/>
          <a:stretch/>
        </p:blipFill>
        <p:spPr>
          <a:xfrm>
            <a:off x="5319653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28929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F7E285C-B92D-4931-299A-5754B0A6F8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50"/>
          <a:stretch/>
        </p:blipFill>
        <p:spPr>
          <a:xfrm>
            <a:off x="5157216" y="1775921"/>
            <a:ext cx="6015165" cy="43276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54864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create metadata for tables and other data entities (e.g. model code, imagery, and other nontabular data files)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61341B-81C5-B844-0B5E-7285E672C976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</p:spTree>
    <p:extLst>
      <p:ext uri="{BB962C8B-B14F-4D97-AF65-F5344CB8AC3E}">
        <p14:creationId xmlns:p14="http://schemas.microsoft.com/office/powerpoint/2010/main" val="1999837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Quality checks data and metadata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Provides feedback on potential showstoppers (errors) and points to investigate (warnings)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300"/>
          <a:stretch/>
        </p:blipFill>
        <p:spPr>
          <a:xfrm>
            <a:off x="5238017" y="1070498"/>
            <a:ext cx="6165605" cy="4850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22942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also “fetch” existing packages from EDI to facilitate updates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45921E-7B9F-4537-D881-C29746EAE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5"/>
          <a:stretch/>
        </p:blipFill>
        <p:spPr>
          <a:xfrm>
            <a:off x="4926724" y="1703089"/>
            <a:ext cx="6783112" cy="46526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EDAC9DA-4B6C-A1B5-2113-A43A8830D0D5}"/>
              </a:ext>
            </a:extLst>
          </p:cNvPr>
          <p:cNvSpPr/>
          <p:nvPr/>
        </p:nvSpPr>
        <p:spPr>
          <a:xfrm>
            <a:off x="7777652" y="4240924"/>
            <a:ext cx="2422635" cy="6306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Preview how your package will look on the EDI Data Portal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05" r="-305"/>
          <a:stretch/>
        </p:blipFill>
        <p:spPr>
          <a:xfrm>
            <a:off x="5238017" y="1108598"/>
            <a:ext cx="6165605" cy="51657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94E41D8-AF9E-54DC-2CEC-FAC4A2255F97}"/>
              </a:ext>
            </a:extLst>
          </p:cNvPr>
          <p:cNvSpPr/>
          <p:nvPr/>
        </p:nvSpPr>
        <p:spPr>
          <a:xfrm>
            <a:off x="7269480" y="4236720"/>
            <a:ext cx="3785616" cy="34747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95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D057FB-ED87-F08A-FDD8-93B3E0B60C37}"/>
              </a:ext>
            </a:extLst>
          </p:cNvPr>
          <p:cNvSpPr txBox="1">
            <a:spLocks/>
          </p:cNvSpPr>
          <p:nvPr/>
        </p:nvSpPr>
        <p:spPr>
          <a:xfrm>
            <a:off x="482164" y="1703089"/>
            <a:ext cx="3829705" cy="3975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Preview how your package will look on the EDI Data Portal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1A330E-FDAE-2A5E-D2B9-790B4DEB8694}"/>
              </a:ext>
            </a:extLst>
          </p:cNvPr>
          <p:cNvSpPr txBox="1">
            <a:spLocks/>
          </p:cNvSpPr>
          <p:nvPr/>
        </p:nvSpPr>
        <p:spPr>
          <a:xfrm>
            <a:off x="838199" y="331009"/>
            <a:ext cx="10596197" cy="752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ezEML’s</a:t>
            </a:r>
            <a:r>
              <a:rPr lang="en-US" sz="4000" dirty="0"/>
              <a:t> Role in Data Publishing Life Cycle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E68B6-5B28-9E90-4070-1A3C3178A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3" r="1773"/>
          <a:stretch/>
        </p:blipFill>
        <p:spPr>
          <a:xfrm>
            <a:off x="4553713" y="1116218"/>
            <a:ext cx="6895630" cy="54245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26659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D78C-2DE8-8C04-3F0A-CC2EDEAC8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5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Submitting Your Data to the FCE 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FD439-4770-2426-DA97-AC6A1688C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2794"/>
            <a:ext cx="3915103" cy="474572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Review the FCE Data page!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Contact the FCE IM to review your data and to receive an FCE dataset ID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Accept ezEML collaboration invite from FCE IM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Enter data and metadata into ezEML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Review with FCE IM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DF80CF-0099-CA59-4D14-89DB581BD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661" y="1526275"/>
            <a:ext cx="5210175" cy="438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F553C7-5F37-7F51-FE6F-C1381EDDA98C}"/>
              </a:ext>
            </a:extLst>
          </p:cNvPr>
          <p:cNvSpPr txBox="1"/>
          <p:nvPr/>
        </p:nvSpPr>
        <p:spPr>
          <a:xfrm>
            <a:off x="5698881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https://fcelter.fiu.edu/data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1DDA35-86F1-D6F8-0152-B106EB7BE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097" y="2892974"/>
            <a:ext cx="5202936" cy="288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811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842F1-C690-1829-5CCA-5BF78C8B0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F9CF-56B9-5052-5E44-314678457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IM Support at FCE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5EE037-314E-30A0-C919-A9EC3CA9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1405638"/>
            <a:ext cx="6145171" cy="50891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C426BB7-8490-F567-0DDF-0643A283E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9242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Section on FCE Data page!</a:t>
            </a:r>
          </a:p>
          <a:p>
            <a:r>
              <a:rPr lang="en-US" sz="2400" dirty="0"/>
              <a:t>Contains IM support information and a growing collection of links to resources on best practices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A0C4783-5EB4-3919-E42D-5F535F1EBAAA}"/>
              </a:ext>
            </a:extLst>
          </p:cNvPr>
          <p:cNvSpPr/>
          <p:nvPr/>
        </p:nvSpPr>
        <p:spPr>
          <a:xfrm>
            <a:off x="5875020" y="5029200"/>
            <a:ext cx="5557348" cy="6553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479B2-955C-E535-AAB6-122DB617C361}"/>
              </a:ext>
            </a:extLst>
          </p:cNvPr>
          <p:cNvSpPr txBox="1"/>
          <p:nvPr/>
        </p:nvSpPr>
        <p:spPr>
          <a:xfrm>
            <a:off x="5782701" y="647483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https://fcelter.fiu.edu/data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8161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8420-CFD7-3FCD-7EB2-0A7EDE54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IM Support at FCE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31B5C-1DFA-9DAB-DFD8-3AFCF65E9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9242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Weekly IM office hours at MMC-CASE 186B, Thursdays 2:00-7:00 pm</a:t>
            </a:r>
          </a:p>
          <a:p>
            <a:r>
              <a:rPr lang="en-US" sz="2400" dirty="0"/>
              <a:t>IM support at FCE student Think Tank events</a:t>
            </a:r>
          </a:p>
          <a:p>
            <a:r>
              <a:rPr lang="en-US" sz="2400" dirty="0"/>
              <a:t>Available by email or appointment (in-person or Zoom)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0E873B-FA26-1DCA-EA2B-2E059E12B013}"/>
              </a:ext>
            </a:extLst>
          </p:cNvPr>
          <p:cNvGrpSpPr/>
          <p:nvPr/>
        </p:nvGrpSpPr>
        <p:grpSpPr>
          <a:xfrm>
            <a:off x="4964096" y="1825624"/>
            <a:ext cx="7087939" cy="3583660"/>
            <a:chOff x="4964096" y="1825624"/>
            <a:chExt cx="7087939" cy="3583660"/>
          </a:xfrm>
        </p:grpSpPr>
        <p:pic>
          <p:nvPicPr>
            <p:cNvPr id="7" name="Picture 6" descr="A map of a university&#10;&#10;Description automatically generated">
              <a:extLst>
                <a:ext uri="{FF2B5EF4-FFF2-40B4-BE49-F238E27FC236}">
                  <a16:creationId xmlns:a16="http://schemas.microsoft.com/office/drawing/2014/main" id="{59C2511B-401A-6156-37B4-BEEB49F39B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64096" y="1825625"/>
              <a:ext cx="4279423" cy="358365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9" name="Picture 8" descr="A close-up of a door&#10;&#10;Description automatically generated">
              <a:extLst>
                <a:ext uri="{FF2B5EF4-FFF2-40B4-BE49-F238E27FC236}">
                  <a16:creationId xmlns:a16="http://schemas.microsoft.com/office/drawing/2014/main" id="{7CDDD12D-6D7B-188A-BAE4-57793E7405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253989" y="1825624"/>
              <a:ext cx="2798046" cy="358366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86E8EEFA-D176-0FD9-9E6D-FD48EED98F96}"/>
              </a:ext>
            </a:extLst>
          </p:cNvPr>
          <p:cNvSpPr/>
          <p:nvPr/>
        </p:nvSpPr>
        <p:spPr>
          <a:xfrm>
            <a:off x="5614416" y="1984248"/>
            <a:ext cx="454152" cy="585216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DC6222E-F1D5-2B81-6C31-49014ADD3B66}"/>
              </a:ext>
            </a:extLst>
          </p:cNvPr>
          <p:cNvCxnSpPr>
            <a:cxnSpLocks/>
            <a:stCxn id="10" idx="4"/>
            <a:endCxn id="9" idx="1"/>
          </p:cNvCxnSpPr>
          <p:nvPr/>
        </p:nvCxnSpPr>
        <p:spPr>
          <a:xfrm>
            <a:off x="5841492" y="2569464"/>
            <a:ext cx="3412497" cy="10479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392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8C7E8-01D7-9B01-7202-38C137FA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Resources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A5D08-9E0A-AFB1-9745-2964B12E3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sz="2000" dirty="0"/>
              <a:t>FCE LTER data page - </a:t>
            </a:r>
            <a:r>
              <a:rPr lang="pt-PT" sz="2000" u="sng" dirty="0">
                <a:solidFill>
                  <a:srgbClr val="467886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https://fcelter.fiu.edu/data</a:t>
            </a:r>
            <a:endParaRPr lang="en-US" sz="2000" dirty="0"/>
          </a:p>
          <a:p>
            <a:r>
              <a:rPr lang="en-US" sz="2000" dirty="0">
                <a:hlinkClick r:id="rId3"/>
              </a:rPr>
              <a:t>FCE ezEML instructions</a:t>
            </a:r>
            <a:r>
              <a:rPr lang="en-US" sz="2000" dirty="0"/>
              <a:t> (PDF file)</a:t>
            </a:r>
          </a:p>
          <a:p>
            <a:r>
              <a:rPr lang="en-US" sz="2000" dirty="0">
                <a:hlinkClick r:id="rId4"/>
              </a:rPr>
              <a:t>Tips for submitting FCE data and metadata </a:t>
            </a:r>
            <a:r>
              <a:rPr lang="en-US" sz="2000" dirty="0"/>
              <a:t>(PDF file)</a:t>
            </a:r>
          </a:p>
          <a:p>
            <a:r>
              <a:rPr lang="en-US" sz="2000" dirty="0"/>
              <a:t>FCE GitHub repository containing this presentation and example metadata documents:</a:t>
            </a:r>
            <a:br>
              <a:rPr lang="en-US" sz="2000" dirty="0"/>
            </a:br>
            <a:r>
              <a:rPr lang="en-US" sz="2000" dirty="0">
                <a:hlinkClick r:id="rId5"/>
              </a:rPr>
              <a:t>https://github.com/FCE-LTER/intro_to_fce_data_management_and_publication</a:t>
            </a:r>
            <a:endParaRPr lang="en-US" sz="2000" dirty="0"/>
          </a:p>
          <a:p>
            <a:r>
              <a:rPr lang="en-US" sz="2000" dirty="0"/>
              <a:t>Briney, K. A., Coates, H. L., &amp; </a:t>
            </a:r>
            <a:r>
              <a:rPr lang="en-US" sz="2000" dirty="0" err="1"/>
              <a:t>Goben</a:t>
            </a:r>
            <a:r>
              <a:rPr lang="en-US" sz="2000" dirty="0"/>
              <a:t>, A. (2020). Foundational practices of research data management. Research Ideas and Outcomes 6: e56508. </a:t>
            </a:r>
            <a:r>
              <a:rPr lang="en-US" sz="2000" dirty="0">
                <a:hlinkClick r:id="rId6"/>
              </a:rPr>
              <a:t>https://doi.org/10.3897/rio.6.e56508</a:t>
            </a:r>
            <a:endParaRPr lang="en-US" sz="2000" dirty="0"/>
          </a:p>
          <a:p>
            <a:r>
              <a:rPr lang="en-US" sz="2000" dirty="0" err="1"/>
              <a:t>Briney</a:t>
            </a:r>
            <a:r>
              <a:rPr lang="en-US" sz="2000" dirty="0"/>
              <a:t>, K. (2023). The Research Data Management Workbook. Caltech Library. </a:t>
            </a:r>
            <a:r>
              <a:rPr lang="en-US" sz="2000" dirty="0">
                <a:hlinkClick r:id="rId7"/>
              </a:rPr>
              <a:t>https://doi.org/10.7907/z6czh-7zx60</a:t>
            </a: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Broman, K. W., &amp; Woo, K. H. (2018). Data organization in spreadsheets. The American Statistician, 72(1), 2-10. </a:t>
            </a:r>
            <a:r>
              <a:rPr lang="en-US" sz="2000" b="0" i="0" u="none" strike="noStrike" dirty="0">
                <a:solidFill>
                  <a:srgbClr val="10147E"/>
                </a:solidFill>
                <a:effectLst/>
                <a:hlinkClick r:id="rId8"/>
              </a:rPr>
              <a:t>https://doi.org/10.1080/00031305.2017.1375989</a:t>
            </a:r>
            <a:endParaRPr lang="en-US" sz="2000" b="0" i="0" u="none" strike="noStrike" dirty="0">
              <a:solidFill>
                <a:srgbClr val="10147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2498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78279-37BB-83E0-2257-1AECCD614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D36A8-39C7-23A1-D3D1-7A7AAF0DF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Resources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358C-B216-2F68-A067-66AC5433F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sz="2000" dirty="0"/>
              <a:t>Casey O’Hara and Li Kui (2025), AI for Ecologists. </a:t>
            </a:r>
            <a:r>
              <a:rPr lang="en-US" sz="2000" u="sng" dirty="0">
                <a:hlinkClick r:id="rId2"/>
              </a:rPr>
              <a:t>https://nceas-learning-hub.github.io/ai_for_nceas</a:t>
            </a:r>
            <a:r>
              <a:rPr lang="en-US" sz="2000" dirty="0"/>
              <a:t>.</a:t>
            </a:r>
          </a:p>
          <a:p>
            <a:r>
              <a:rPr lang="en-US" sz="2000" dirty="0"/>
              <a:t>Cooper, N., Hsing, P.-Y., </a:t>
            </a:r>
            <a:r>
              <a:rPr lang="en-US" sz="2000" dirty="0" err="1"/>
              <a:t>Almarzouq</a:t>
            </a:r>
            <a:r>
              <a:rPr lang="en-US" sz="2000" dirty="0"/>
              <a:t>, B., Baldauf, S., Chatterjee, N., </a:t>
            </a:r>
            <a:r>
              <a:rPr lang="en-US" sz="2000" dirty="0" err="1"/>
              <a:t>Plomp</a:t>
            </a:r>
            <a:r>
              <a:rPr lang="en-US" sz="2000" dirty="0"/>
              <a:t>, E., Strydom, T., </a:t>
            </a:r>
            <a:r>
              <a:rPr lang="en-US" sz="2000" dirty="0" err="1"/>
              <a:t>Takola</a:t>
            </a:r>
            <a:r>
              <a:rPr lang="en-US" sz="2000" dirty="0"/>
              <a:t>, E., &amp; </a:t>
            </a:r>
            <a:r>
              <a:rPr lang="en-US" sz="2000" dirty="0" err="1"/>
              <a:t>Zagrodzka</a:t>
            </a:r>
            <a:r>
              <a:rPr lang="en-US" sz="2000" dirty="0"/>
              <a:t>, Z. (2025). Guide to Reproducible Code (v2.0.1). </a:t>
            </a:r>
            <a:r>
              <a:rPr lang="en-US" sz="2000" dirty="0" err="1"/>
              <a:t>Zenodo</a:t>
            </a:r>
            <a:r>
              <a:rPr lang="en-US" sz="2000" dirty="0"/>
              <a:t>. </a:t>
            </a:r>
            <a:r>
              <a:rPr lang="en-US" sz="2000" dirty="0">
                <a:hlinkClick r:id="rId3"/>
              </a:rPr>
              <a:t>https://doi.org/10.5281/zenodo.17855982</a:t>
            </a:r>
            <a:endParaRPr lang="en-US" sz="2000" dirty="0"/>
          </a:p>
          <a:p>
            <a:r>
              <a:rPr lang="en-US" sz="2000" dirty="0"/>
              <a:t>Data Carpentry course episode: </a:t>
            </a:r>
            <a:r>
              <a:rPr lang="en-US" sz="2000" dirty="0">
                <a:hlinkClick r:id="rId4"/>
              </a:rPr>
              <a:t>Introduction to R and RStudio</a:t>
            </a:r>
            <a:endParaRPr lang="en-US" sz="2000" dirty="0"/>
          </a:p>
          <a:p>
            <a:r>
              <a:rPr lang="en-US" sz="2000" dirty="0"/>
              <a:t>Elmendorf (2026), NWT LTER AI Tools Introduction. </a:t>
            </a:r>
            <a:r>
              <a:rPr lang="en-US" sz="2000" dirty="0">
                <a:hlinkClick r:id="rId5"/>
              </a:rPr>
              <a:t>https://nwtlter.github.io/data_skills/AI_intro_to_AI.html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454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514"/>
            <a:ext cx="4368602" cy="12506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Two Types of LTER Data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266370" y="2872899"/>
            <a:ext cx="4814513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Type I – data are to be released to the general public according to the terms of the general data use agreement </a:t>
            </a:r>
            <a:r>
              <a:rPr lang="en-US" sz="1700" dirty="0">
                <a:highlight>
                  <a:srgbClr val="FFFF00"/>
                </a:highlight>
              </a:rPr>
              <a:t>within 2 years from collection</a:t>
            </a:r>
            <a:r>
              <a:rPr lang="en-US" sz="1700" dirty="0"/>
              <a:t> and no later than the publication of the main findings from the dataset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Type II - data are to be released to restricted audiences according to terms specified by the owners of the data. </a:t>
            </a:r>
            <a:r>
              <a:rPr lang="en-US" sz="1700" dirty="0">
                <a:highlight>
                  <a:srgbClr val="FFFF00"/>
                </a:highlight>
              </a:rPr>
              <a:t>Type II data are considered to be exceptional and should be rare in occurrence.</a:t>
            </a:r>
          </a:p>
        </p:txBody>
      </p:sp>
      <p:pic>
        <p:nvPicPr>
          <p:cNvPr id="24" name="Picture 23" descr="101010 data lines to infinity">
            <a:extLst>
              <a:ext uri="{FF2B5EF4-FFF2-40B4-BE49-F238E27FC236}">
                <a16:creationId xmlns:a16="http://schemas.microsoft.com/office/drawing/2014/main" id="{4DFD9176-CB84-7B60-877E-958B6D813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79" r="1577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31349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91;g3b81353156d_0_297" title="environmental-data-science-r4ds-general.png">
            <a:extLst>
              <a:ext uri="{FF2B5EF4-FFF2-40B4-BE49-F238E27FC236}">
                <a16:creationId xmlns:a16="http://schemas.microsoft.com/office/drawing/2014/main" id="{621E4F8A-612D-00E0-0A27-190D28D0651D}"/>
              </a:ext>
            </a:extLst>
          </p:cNvPr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125" y="819307"/>
            <a:ext cx="10662876" cy="59978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1D993E5-02F0-45D7-5C05-2826F1A12A6E}"/>
              </a:ext>
            </a:extLst>
          </p:cNvPr>
          <p:cNvSpPr txBox="1">
            <a:spLocks/>
          </p:cNvSpPr>
          <p:nvPr/>
        </p:nvSpPr>
        <p:spPr>
          <a:xfrm>
            <a:off x="913795" y="362304"/>
            <a:ext cx="10353761" cy="9552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Questions and Discussion</a:t>
            </a:r>
          </a:p>
        </p:txBody>
      </p:sp>
      <p:sp>
        <p:nvSpPr>
          <p:cNvPr id="5" name="Google Shape;396;g3b81353156d_0_297">
            <a:extLst>
              <a:ext uri="{FF2B5EF4-FFF2-40B4-BE49-F238E27FC236}">
                <a16:creationId xmlns:a16="http://schemas.microsoft.com/office/drawing/2014/main" id="{2C6C5B2F-7583-CA8C-860A-F4FD524F2588}"/>
              </a:ext>
            </a:extLst>
          </p:cNvPr>
          <p:cNvSpPr txBox="1"/>
          <p:nvPr/>
        </p:nvSpPr>
        <p:spPr>
          <a:xfrm>
            <a:off x="1016725" y="6157825"/>
            <a:ext cx="1043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Credit: Artwork from @juliesquid for @openscapes (illustrated by @allison_horst).</a:t>
            </a:r>
            <a:endParaRPr sz="1050" dirty="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https://github.com/allisonhorst/stats-illustrations/tree/master/openscapes?fbclid=IwAR0M_Bksd0Hr5IL4Jla7l8m1azBojU8acN5OmZ4QIGv20xcVbBhbkvpGbIw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084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31514"/>
            <a:ext cx="4368602" cy="125069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/>
              <a:t>FCE LTER Graduate Student Data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266370" y="2872899"/>
            <a:ext cx="4814513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Submit complete dataset and metadata to FCE Information Manager (IM) before graduation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Meet with IM </a:t>
            </a:r>
            <a:r>
              <a:rPr lang="en-US" b="1" dirty="0"/>
              <a:t>at least 2 months before</a:t>
            </a:r>
            <a:r>
              <a:rPr lang="en-US" dirty="0"/>
              <a:t> you need to publish data</a:t>
            </a:r>
          </a:p>
        </p:txBody>
      </p:sp>
      <p:pic>
        <p:nvPicPr>
          <p:cNvPr id="24" name="Picture 23" descr="101010 data lines to infinity">
            <a:extLst>
              <a:ext uri="{FF2B5EF4-FFF2-40B4-BE49-F238E27FC236}">
                <a16:creationId xmlns:a16="http://schemas.microsoft.com/office/drawing/2014/main" id="{4DFD9176-CB84-7B60-877E-958B6D813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79" r="1577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1288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11057482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Environmental Data Initiative (EDI) Data Repository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5" y="2807207"/>
            <a:ext cx="4346581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Funded by NSF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Provides: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Long-term data security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Long-term data accessibility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Data integrity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Data discovery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r>
              <a:rPr lang="en-US" sz="2400" dirty="0"/>
              <a:t>Citable digital object identifiers (DOIs) for datasets</a:t>
            </a:r>
          </a:p>
          <a:p>
            <a:pPr marL="914400" lvl="1" indent="-228600" algn="l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E704C1-0A21-07AE-8CAC-61F232A10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8"/>
          <a:stretch/>
        </p:blipFill>
        <p:spPr>
          <a:xfrm>
            <a:off x="5185085" y="1600598"/>
            <a:ext cx="6734734" cy="43244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8F3F80-C673-DBD0-1CA8-9DD266F78B6C}"/>
              </a:ext>
            </a:extLst>
          </p:cNvPr>
          <p:cNvSpPr txBox="1"/>
          <p:nvPr/>
        </p:nvSpPr>
        <p:spPr>
          <a:xfrm>
            <a:off x="5094582" y="5872850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https://edirepository.org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902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11057482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EDI Data Portal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6" y="2807207"/>
            <a:ext cx="3429000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User-friendly interface of EDI repository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More than 10,300 searchable, unique data packages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Advanced search functionality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07998A-FAC5-7FAA-25DB-5466B65CD2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22195" y="593387"/>
            <a:ext cx="7006194" cy="5788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6B6D8B-0F1F-E28D-E64B-1F937C837FC0}"/>
              </a:ext>
            </a:extLst>
          </p:cNvPr>
          <p:cNvSpPr txBox="1"/>
          <p:nvPr/>
        </p:nvSpPr>
        <p:spPr>
          <a:xfrm>
            <a:off x="4854054" y="6305947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https://portal.edirepository.org/nis/home.jsp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554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261C4-6B62-891A-4933-2F5FF811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88445"/>
            <a:ext cx="3994519" cy="139959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FCE Data Catalog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7DE530-8391-6D9C-A58F-6F465FA0049F}"/>
              </a:ext>
            </a:extLst>
          </p:cNvPr>
          <p:cNvSpPr txBox="1">
            <a:spLocks/>
          </p:cNvSpPr>
          <p:nvPr/>
        </p:nvSpPr>
        <p:spPr>
          <a:xfrm>
            <a:off x="630936" y="2807207"/>
            <a:ext cx="3429000" cy="37208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Lists FCE datasets published in EDI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Easily search the catalog from the FCE website!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6B6D8B-0F1F-E28D-E64B-1F937C837FC0}"/>
              </a:ext>
            </a:extLst>
          </p:cNvPr>
          <p:cNvSpPr txBox="1"/>
          <p:nvPr/>
        </p:nvSpPr>
        <p:spPr>
          <a:xfrm>
            <a:off x="4215546" y="6258649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https://fce-lter.fiu.edu/data/core/index.php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FFF405-0A2D-FB26-6C4A-8A04AF5FCB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32892" y="366609"/>
            <a:ext cx="7257190" cy="58920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402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5070</TotalTime>
  <Words>2531</Words>
  <Application>Microsoft Office PowerPoint</Application>
  <PresentationFormat>Widescreen</PresentationFormat>
  <Paragraphs>451</Paragraphs>
  <Slides>50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Aptos</vt:lpstr>
      <vt:lpstr>Arial</vt:lpstr>
      <vt:lpstr>Calibri</vt:lpstr>
      <vt:lpstr>Courier New</vt:lpstr>
      <vt:lpstr>Gill Sans MT</vt:lpstr>
      <vt:lpstr>Helvetica Neue</vt:lpstr>
      <vt:lpstr>Roboto</vt:lpstr>
      <vt:lpstr>Times New Roman</vt:lpstr>
      <vt:lpstr>Office Theme</vt:lpstr>
      <vt:lpstr>PowerPoint Presentation</vt:lpstr>
      <vt:lpstr>Overview</vt:lpstr>
      <vt:lpstr>Sharing of LTER Network Data</vt:lpstr>
      <vt:lpstr>LTER Network Data Release Policy</vt:lpstr>
      <vt:lpstr>Two Types of LTER Data</vt:lpstr>
      <vt:lpstr>FCE LTER Graduate Student Data</vt:lpstr>
      <vt:lpstr>The Environmental Data Initiative (EDI) Data Repository</vt:lpstr>
      <vt:lpstr>EDI Data Portal</vt:lpstr>
      <vt:lpstr>FCE Data Catalog</vt:lpstr>
      <vt:lpstr>PowerPoint Presentation</vt:lpstr>
      <vt:lpstr>PowerPoint Presentation</vt:lpstr>
      <vt:lpstr>Citing Data</vt:lpstr>
      <vt:lpstr>Best Practices in Data Management</vt:lpstr>
      <vt:lpstr>File Organization</vt:lpstr>
      <vt:lpstr>Backup Your Data</vt:lpstr>
      <vt:lpstr>Write a Living Data Management Plan</vt:lpstr>
      <vt:lpstr>Sharpen Your Data Management Skills</vt:lpstr>
      <vt:lpstr>Project Management in RStudio</vt:lpstr>
      <vt:lpstr>RStudio Projects</vt:lpstr>
      <vt:lpstr>Setting up an RStudio Project</vt:lpstr>
      <vt:lpstr>Organizing Your Working Directory</vt:lpstr>
      <vt:lpstr>Organizing Your Working Directory</vt:lpstr>
      <vt:lpstr>RStudio Projects: Portability</vt:lpstr>
      <vt:lpstr>GitHub Copilot in RStudio</vt:lpstr>
      <vt:lpstr>GitHub Copilot in RStudio</vt:lpstr>
      <vt:lpstr>GitHub Copilot in RStudio</vt:lpstr>
      <vt:lpstr>Formatting Data: Tidy is the Goal</vt:lpstr>
      <vt:lpstr>PowerPoint Presentation</vt:lpstr>
      <vt:lpstr>PowerPoint Presentation</vt:lpstr>
      <vt:lpstr>PowerPoint Presentation</vt:lpstr>
      <vt:lpstr>Metadata</vt:lpstr>
      <vt:lpstr>Documenting Metadata</vt:lpstr>
      <vt:lpstr>Documenting Metadata: Data Dictionary</vt:lpstr>
      <vt:lpstr>Documenting Metadata</vt:lpstr>
      <vt:lpstr>Documenting Metadata</vt:lpstr>
      <vt:lpstr>Documenting Metadata</vt:lpstr>
      <vt:lpstr>Timing and Importance of Quality Metadata</vt:lpstr>
      <vt:lpstr>Metadata Creation During Research Life Cycle</vt:lpstr>
      <vt:lpstr>ezEML’s Role in Data Publishing Life Cycle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Submitting Your Data to the FCE IM</vt:lpstr>
      <vt:lpstr>IM Support at FCE</vt:lpstr>
      <vt:lpstr>IM Support at FCE</vt:lpstr>
      <vt:lpstr>Resources and References</vt:lpstr>
      <vt:lpstr>Resources and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Rugge</dc:creator>
  <cp:lastModifiedBy>Gabriel Kamener</cp:lastModifiedBy>
  <cp:revision>76</cp:revision>
  <cp:lastPrinted>2025-02-18T17:50:55Z</cp:lastPrinted>
  <dcterms:created xsi:type="dcterms:W3CDTF">2020-10-15T18:30:55Z</dcterms:created>
  <dcterms:modified xsi:type="dcterms:W3CDTF">2026-01-22T17:23:05Z</dcterms:modified>
</cp:coreProperties>
</file>

<file path=docProps/thumbnail.jpeg>
</file>